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2"/>
  </p:notesMasterIdLst>
  <p:sldIdLst>
    <p:sldId id="257" r:id="rId2"/>
    <p:sldId id="258" r:id="rId3"/>
    <p:sldId id="259" r:id="rId4"/>
    <p:sldId id="261" r:id="rId5"/>
    <p:sldId id="260" r:id="rId6"/>
    <p:sldId id="262" r:id="rId7"/>
    <p:sldId id="263" r:id="rId8"/>
    <p:sldId id="268" r:id="rId9"/>
    <p:sldId id="267" r:id="rId10"/>
    <p:sldId id="270" r:id="rId11"/>
    <p:sldId id="269" r:id="rId12"/>
    <p:sldId id="271" r:id="rId13"/>
    <p:sldId id="272" r:id="rId14"/>
    <p:sldId id="273" r:id="rId15"/>
    <p:sldId id="264" r:id="rId16"/>
    <p:sldId id="265" r:id="rId17"/>
    <p:sldId id="274" r:id="rId18"/>
    <p:sldId id="275" r:id="rId19"/>
    <p:sldId id="277" r:id="rId20"/>
    <p:sldId id="2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80" d="100"/>
          <a:sy n="80" d="100"/>
        </p:scale>
        <p:origin x="53"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85D396-4347-4BAB-A40F-797213015F4E}" type="datetimeFigureOut">
              <a:rPr lang="en-NZ" smtClean="0"/>
              <a:t>19/11/2019</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EAF6D4-3D1D-4AAD-995E-6F9B4125F3B5}" type="slidenum">
              <a:rPr lang="en-NZ" smtClean="0"/>
              <a:t>‹#›</a:t>
            </a:fld>
            <a:endParaRPr lang="en-NZ"/>
          </a:p>
        </p:txBody>
      </p:sp>
    </p:spTree>
    <p:extLst>
      <p:ext uri="{BB962C8B-B14F-4D97-AF65-F5344CB8AC3E}">
        <p14:creationId xmlns:p14="http://schemas.microsoft.com/office/powerpoint/2010/main" val="1247965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83BC97B-9965-4401-953B-F7E8622B1D60}" type="datetimeFigureOut">
              <a:rPr lang="en-NZ" smtClean="0"/>
              <a:t>19/11/2019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336226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3BC97B-9965-4401-953B-F7E8622B1D60}" type="datetimeFigureOut">
              <a:rPr lang="en-NZ" smtClean="0"/>
              <a:t>19/11/2019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2477564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3BC97B-9965-4401-953B-F7E8622B1D60}" type="datetimeFigureOut">
              <a:rPr lang="en-NZ" smtClean="0"/>
              <a:t>19/11/2019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2818580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3BC97B-9965-4401-953B-F7E8622B1D60}" type="datetimeFigureOut">
              <a:rPr lang="en-NZ" smtClean="0"/>
              <a:t>19/11/2019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370810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3BC97B-9965-4401-953B-F7E8622B1D60}" type="datetimeFigureOut">
              <a:rPr lang="en-NZ" smtClean="0"/>
              <a:t>19/11/2019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3134675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83BC97B-9965-4401-953B-F7E8622B1D60}" type="datetimeFigureOut">
              <a:rPr lang="en-NZ" smtClean="0"/>
              <a:t>19/11/2019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223506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83BC97B-9965-4401-953B-F7E8622B1D60}" type="datetimeFigureOut">
              <a:rPr lang="en-NZ" smtClean="0"/>
              <a:t>19/11/2019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2983946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83BC97B-9965-4401-953B-F7E8622B1D60}" type="datetimeFigureOut">
              <a:rPr lang="en-NZ" smtClean="0"/>
              <a:t>19/11/2019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415196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3BC97B-9965-4401-953B-F7E8622B1D60}" type="datetimeFigureOut">
              <a:rPr lang="en-NZ" smtClean="0"/>
              <a:t>19/11/2019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556012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BC97B-9965-4401-953B-F7E8622B1D60}" type="datetimeFigureOut">
              <a:rPr lang="en-NZ" smtClean="0"/>
              <a:t>19/11/2019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3058054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BC97B-9965-4401-953B-F7E8622B1D60}" type="datetimeFigureOut">
              <a:rPr lang="en-NZ" smtClean="0"/>
              <a:t>19/11/2019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BC04677-2CA5-4258-910E-4F738541E81B}" type="slidenum">
              <a:rPr lang="en-NZ" smtClean="0"/>
              <a:t>‹#›</a:t>
            </a:fld>
            <a:endParaRPr lang="en-NZ"/>
          </a:p>
        </p:txBody>
      </p:sp>
    </p:spTree>
    <p:extLst>
      <p:ext uri="{BB962C8B-B14F-4D97-AF65-F5344CB8AC3E}">
        <p14:creationId xmlns:p14="http://schemas.microsoft.com/office/powerpoint/2010/main" val="1241389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3BC97B-9965-4401-953B-F7E8622B1D60}" type="datetimeFigureOut">
              <a:rPr lang="en-NZ" smtClean="0"/>
              <a:t>19/11/2019</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04677-2CA5-4258-910E-4F738541E81B}" type="slidenum">
              <a:rPr lang="en-NZ" smtClean="0"/>
              <a:t>‹#›</a:t>
            </a:fld>
            <a:endParaRPr lang="en-NZ"/>
          </a:p>
        </p:txBody>
      </p:sp>
    </p:spTree>
    <p:extLst>
      <p:ext uri="{BB962C8B-B14F-4D97-AF65-F5344CB8AC3E}">
        <p14:creationId xmlns:p14="http://schemas.microsoft.com/office/powerpoint/2010/main" val="1708785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idx="4294967295"/>
          </p:nvPr>
        </p:nvSpPr>
        <p:spPr>
          <a:xfrm>
            <a:off x="1171575" y="257176"/>
            <a:ext cx="4857750" cy="2390774"/>
          </a:xfrm>
          <a:ln/>
          <a:extLst>
            <a:ext uri="{91240B29-F687-4F45-9708-019B960494DF}">
              <a14:hiddenLine xmlns:a14="http://schemas.microsoft.com/office/drawing/2010/main" w="9525" cap="flat" cmpd="sng" algn="ctr">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pPr algn="l" eaLnBrk="1" hangingPunct="1">
              <a:lnSpc>
                <a:spcPct val="100000"/>
              </a:lnSpc>
            </a:pP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smtClean="0">
                <a:latin typeface="Bookman Old Style" panose="02050604050505020204" pitchFamily="18" charset="0"/>
              </a:rPr>
              <a:t/>
            </a:r>
            <a:br>
              <a:rPr lang="en-NZ" altLang="en-US" sz="3600" dirty="0" smtClean="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smtClean="0">
                <a:latin typeface="Bookman Old Style" panose="02050604050505020204" pitchFamily="18" charset="0"/>
              </a:rPr>
              <a:t/>
            </a:r>
            <a:br>
              <a:rPr lang="en-NZ" altLang="en-US" sz="3600" dirty="0" smtClean="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smtClean="0">
                <a:latin typeface="Bookman Old Style" panose="02050604050505020204" pitchFamily="18" charset="0"/>
              </a:rPr>
              <a:t/>
            </a:r>
            <a:br>
              <a:rPr lang="en-NZ" altLang="en-US" sz="3600" dirty="0" smtClean="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6000" dirty="0" smtClean="0">
                <a:latin typeface="Book Antiqua" panose="02040602050305030304" pitchFamily="18" charset="0"/>
              </a:rPr>
              <a:t>Captain Cook</a:t>
            </a:r>
            <a:br>
              <a:rPr lang="en-NZ" altLang="en-US" sz="6000" dirty="0" smtClean="0">
                <a:latin typeface="Book Antiqua" panose="02040602050305030304" pitchFamily="18" charset="0"/>
              </a:rPr>
            </a:br>
            <a:r>
              <a:rPr lang="en-NZ" altLang="en-US" sz="6000" dirty="0" smtClean="0">
                <a:latin typeface="Book Antiqua" panose="02040602050305030304" pitchFamily="18" charset="0"/>
              </a:rPr>
              <a:t>	  &amp;</a:t>
            </a:r>
            <a:br>
              <a:rPr lang="en-NZ" altLang="en-US" sz="6000" dirty="0" smtClean="0">
                <a:latin typeface="Book Antiqua" panose="02040602050305030304" pitchFamily="18" charset="0"/>
              </a:rPr>
            </a:br>
            <a:r>
              <a:rPr lang="en-NZ" altLang="en-US" sz="6000" dirty="0" smtClean="0">
                <a:latin typeface="Book Antiqua" panose="02040602050305030304" pitchFamily="18" charset="0"/>
              </a:rPr>
              <a:t>The Doctrine </a:t>
            </a:r>
            <a:br>
              <a:rPr lang="en-NZ" altLang="en-US" sz="6000" dirty="0" smtClean="0">
                <a:latin typeface="Book Antiqua" panose="02040602050305030304" pitchFamily="18" charset="0"/>
              </a:rPr>
            </a:br>
            <a:r>
              <a:rPr lang="en-NZ" altLang="en-US" sz="6000" dirty="0" smtClean="0">
                <a:latin typeface="Book Antiqua" panose="02040602050305030304" pitchFamily="18" charset="0"/>
              </a:rPr>
              <a:t>  of Discovery</a:t>
            </a:r>
            <a:r>
              <a:rPr lang="en-NZ" altLang="en-US" sz="4000" dirty="0">
                <a:latin typeface="Bookman Old Style" panose="02050604050505020204" pitchFamily="18" charset="0"/>
              </a:rPr>
              <a:t/>
            </a:r>
            <a:br>
              <a:rPr lang="en-NZ" altLang="en-US" sz="4000" dirty="0">
                <a:latin typeface="Bookman Old Style" panose="02050604050505020204" pitchFamily="18" charset="0"/>
              </a:rPr>
            </a:br>
            <a:r>
              <a:rPr lang="en-NZ" altLang="en-US" sz="3200" dirty="0">
                <a:latin typeface="Bookman Old Style" panose="02050604050505020204" pitchFamily="18" charset="0"/>
              </a:rPr>
              <a:t/>
            </a:r>
            <a:br>
              <a:rPr lang="en-NZ" altLang="en-US" sz="3200" dirty="0">
                <a:latin typeface="Bookman Old Style" panose="02050604050505020204" pitchFamily="18" charset="0"/>
              </a:rPr>
            </a:br>
            <a:r>
              <a:rPr lang="en-NZ" altLang="en-US" sz="3200" dirty="0">
                <a:latin typeface="Bookman Old Style" panose="02050604050505020204" pitchFamily="18" charset="0"/>
              </a:rPr>
              <a:t>	</a:t>
            </a: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r>
              <a:rPr lang="en-NZ" altLang="en-US" sz="3600" dirty="0">
                <a:latin typeface="Bookman Old Style" panose="02050604050505020204" pitchFamily="18" charset="0"/>
              </a:rPr>
              <a:t/>
            </a:r>
            <a:br>
              <a:rPr lang="en-NZ" altLang="en-US" sz="3600" dirty="0">
                <a:latin typeface="Bookman Old Style" panose="02050604050505020204" pitchFamily="18" charset="0"/>
              </a:rPr>
            </a:br>
            <a:endParaRPr lang="en-AU" altLang="en-US" sz="3600" dirty="0">
              <a:latin typeface="Bookman Old Style" panose="02050604050505020204" pitchFamily="18" charset="0"/>
            </a:endParaRPr>
          </a:p>
        </p:txBody>
      </p:sp>
      <p:pic>
        <p:nvPicPr>
          <p:cNvPr id="56324" name="Picture 4" descr="bd05219_"/>
          <p:cNvPicPr>
            <a:picLocks noChangeAspect="1" noChangeArrowheads="1"/>
          </p:cNvPicPr>
          <p:nvPr/>
        </p:nvPicPr>
        <p:blipFill>
          <a:blip r:embed="rId2" cstate="print">
            <a:lum contrast="-6000"/>
            <a:extLst>
              <a:ext uri="{28A0092B-C50C-407E-A947-70E740481C1C}">
                <a14:useLocalDpi xmlns:a14="http://schemas.microsoft.com/office/drawing/2010/main" val="0"/>
              </a:ext>
            </a:extLst>
          </a:blip>
          <a:srcRect/>
          <a:stretch>
            <a:fillRect/>
          </a:stretch>
        </p:blipFill>
        <p:spPr bwMode="auto">
          <a:xfrm>
            <a:off x="6134100" y="709613"/>
            <a:ext cx="4533901"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5" name="Footer Placeholder 4"/>
          <p:cNvSpPr txBox="1">
            <a:spLocks noGrp="1"/>
          </p:cNvSpPr>
          <p:nvPr/>
        </p:nvSpPr>
        <p:spPr bwMode="auto">
          <a:xfrm>
            <a:off x="8328026" y="6453188"/>
            <a:ext cx="233997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1400"/>
          </a:p>
        </p:txBody>
      </p:sp>
      <p:sp>
        <p:nvSpPr>
          <p:cNvPr id="3" name="TextBox 2"/>
          <p:cNvSpPr txBox="1"/>
          <p:nvPr/>
        </p:nvSpPr>
        <p:spPr>
          <a:xfrm>
            <a:off x="238125" y="5753101"/>
            <a:ext cx="11401424" cy="830997"/>
          </a:xfrm>
          <a:prstGeom prst="rect">
            <a:avLst/>
          </a:prstGeom>
          <a:noFill/>
        </p:spPr>
        <p:txBody>
          <a:bodyPr wrap="square" rtlCol="0">
            <a:spAutoFit/>
          </a:bodyPr>
          <a:lstStyle/>
          <a:p>
            <a:pPr algn="ctr"/>
            <a:r>
              <a:rPr lang="en-NZ" altLang="en-US" sz="2400" dirty="0">
                <a:latin typeface="Times New Roman" panose="02020603050405020304" pitchFamily="18" charset="0"/>
                <a:cs typeface="Times New Roman" panose="02020603050405020304" pitchFamily="18" charset="0"/>
              </a:rPr>
              <a:t>Hosted by </a:t>
            </a:r>
            <a:r>
              <a:rPr lang="en-NZ" altLang="en-US" sz="2400" dirty="0" err="1" smtClean="0">
                <a:latin typeface="Times New Roman" panose="02020603050405020304" pitchFamily="18" charset="0"/>
                <a:cs typeface="Times New Roman" panose="02020603050405020304" pitchFamily="18" charset="0"/>
              </a:rPr>
              <a:t>Tāmaki</a:t>
            </a:r>
            <a:r>
              <a:rPr lang="en-NZ" altLang="en-US" sz="2400" dirty="0" smtClean="0">
                <a:latin typeface="Times New Roman" panose="02020603050405020304" pitchFamily="18" charset="0"/>
                <a:cs typeface="Times New Roman" panose="02020603050405020304" pitchFamily="18" charset="0"/>
              </a:rPr>
              <a:t> </a:t>
            </a:r>
            <a:r>
              <a:rPr lang="en-NZ" altLang="en-US" sz="2400" dirty="0">
                <a:latin typeface="Times New Roman" panose="02020603050405020304" pitchFamily="18" charset="0"/>
                <a:cs typeface="Times New Roman" panose="02020603050405020304" pitchFamily="18" charset="0"/>
              </a:rPr>
              <a:t>Treaty </a:t>
            </a:r>
            <a:r>
              <a:rPr lang="en-NZ" altLang="en-US" sz="2400" dirty="0" smtClean="0">
                <a:latin typeface="Times New Roman" panose="02020603050405020304" pitchFamily="18" charset="0"/>
                <a:cs typeface="Times New Roman" panose="02020603050405020304" pitchFamily="18" charset="0"/>
              </a:rPr>
              <a:t>Workers &amp; Auckland Central Library</a:t>
            </a:r>
          </a:p>
          <a:p>
            <a:pPr algn="ctr"/>
            <a:r>
              <a:rPr lang="en-NZ" altLang="en-US" sz="2400" dirty="0" smtClean="0">
                <a:latin typeface="Times New Roman" panose="02020603050405020304" pitchFamily="18" charset="0"/>
                <a:cs typeface="Times New Roman" panose="02020603050405020304" pitchFamily="18" charset="0"/>
              </a:rPr>
              <a:t>As part of the Auckland Heritage Festival</a:t>
            </a:r>
            <a:endParaRPr lang="en-NZ"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9474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92175"/>
          </a:xfrm>
        </p:spPr>
        <p:txBody>
          <a:bodyPr/>
          <a:lstStyle/>
          <a:p>
            <a:pPr algn="ctr"/>
            <a:r>
              <a:rPr lang="en-NZ" dirty="0">
                <a:solidFill>
                  <a:srgbClr val="C00000"/>
                </a:solidFill>
                <a:latin typeface="Times New Roman" panose="02020603050405020304" pitchFamily="18" charset="0"/>
                <a:cs typeface="Times New Roman" panose="02020603050405020304" pitchFamily="18" charset="0"/>
              </a:rPr>
              <a:t>Superimposing Foreign </a:t>
            </a:r>
            <a:r>
              <a:rPr lang="en-NZ" dirty="0" smtClean="0">
                <a:solidFill>
                  <a:srgbClr val="C00000"/>
                </a:solidFill>
                <a:latin typeface="Times New Roman" panose="02020603050405020304" pitchFamily="18" charset="0"/>
                <a:cs typeface="Times New Roman" panose="02020603050405020304" pitchFamily="18" charset="0"/>
              </a:rPr>
              <a:t>Names: </a:t>
            </a:r>
            <a:r>
              <a:rPr lang="en-NZ" dirty="0">
                <a:solidFill>
                  <a:srgbClr val="C00000"/>
                </a:solidFill>
                <a:latin typeface="Times New Roman" panose="02020603050405020304" pitchFamily="18" charset="0"/>
                <a:cs typeface="Times New Roman" panose="02020603050405020304" pitchFamily="18" charset="0"/>
              </a:rPr>
              <a:t>a Violence</a:t>
            </a:r>
            <a:endParaRPr lang="en-NZ" dirty="0"/>
          </a:p>
        </p:txBody>
      </p:sp>
      <p:sp>
        <p:nvSpPr>
          <p:cNvPr id="3" name="Content Placeholder 2"/>
          <p:cNvSpPr>
            <a:spLocks noGrp="1"/>
          </p:cNvSpPr>
          <p:nvPr>
            <p:ph idx="1"/>
          </p:nvPr>
        </p:nvSpPr>
        <p:spPr>
          <a:xfrm>
            <a:off x="924128" y="1438274"/>
            <a:ext cx="10029825" cy="5305425"/>
          </a:xfrm>
        </p:spPr>
        <p:txBody>
          <a:bodyPr>
            <a:normAutofit fontScale="85000" lnSpcReduction="10000"/>
          </a:bodyPr>
          <a:lstStyle/>
          <a:p>
            <a:pPr marL="0" indent="0">
              <a:lnSpc>
                <a:spcPct val="120000"/>
              </a:lnSpc>
              <a:buNone/>
            </a:pPr>
            <a:r>
              <a:rPr lang="en-NZ" sz="3000" dirty="0"/>
              <a:t>In recounting acts of violence by Europeans against Māori communities from the time of first contact through to the 1830s, </a:t>
            </a:r>
            <a:r>
              <a:rPr lang="en-NZ" sz="3000" dirty="0" err="1" smtClean="0"/>
              <a:t>Nuki</a:t>
            </a:r>
            <a:r>
              <a:rPr lang="en-NZ" sz="3000" dirty="0" smtClean="0"/>
              <a:t> Aldridge </a:t>
            </a:r>
            <a:r>
              <a:rPr lang="en-NZ" sz="3000" dirty="0"/>
              <a:t>included the superimposition of European names on </a:t>
            </a:r>
            <a:r>
              <a:rPr lang="en-NZ" sz="3000" dirty="0" err="1"/>
              <a:t>Ngāpuhi</a:t>
            </a:r>
            <a:r>
              <a:rPr lang="en-NZ" sz="3000" dirty="0"/>
              <a:t> </a:t>
            </a:r>
            <a:r>
              <a:rPr lang="en-NZ" sz="3000" dirty="0" smtClean="0"/>
              <a:t>lands … </a:t>
            </a:r>
          </a:p>
          <a:p>
            <a:pPr marL="0" indent="0">
              <a:lnSpc>
                <a:spcPct val="120000"/>
              </a:lnSpc>
              <a:buNone/>
            </a:pPr>
            <a:r>
              <a:rPr lang="en-NZ" sz="3000" dirty="0" smtClean="0"/>
              <a:t>Aldridge </a:t>
            </a:r>
            <a:r>
              <a:rPr lang="en-NZ" sz="3000" dirty="0"/>
              <a:t>noted that Captain Cook had introduced many place names based on erroneous judgments. Cook gave the name Poverty Bay to a large, rich bay on the East Coast in the mistaken belief there was no food </a:t>
            </a:r>
            <a:r>
              <a:rPr lang="en-NZ" sz="3000" dirty="0" smtClean="0"/>
              <a:t>there</a:t>
            </a:r>
            <a:r>
              <a:rPr lang="en-NZ" sz="3000" dirty="0"/>
              <a:t>.</a:t>
            </a:r>
            <a:r>
              <a:rPr lang="en-NZ" sz="3000" dirty="0" smtClean="0"/>
              <a:t> </a:t>
            </a:r>
            <a:r>
              <a:rPr lang="en-NZ" sz="3000" dirty="0"/>
              <a:t>He reached this conclusion, said Aldridge, “without making contact with the people who actually lived there”. </a:t>
            </a:r>
          </a:p>
          <a:p>
            <a:pPr marL="0" indent="0">
              <a:buNone/>
            </a:pPr>
            <a:endParaRPr lang="en-NZ" sz="800" dirty="0" smtClean="0"/>
          </a:p>
          <a:p>
            <a:pPr marL="0" indent="0" algn="ctr">
              <a:buNone/>
            </a:pPr>
            <a:r>
              <a:rPr lang="en-NZ" sz="2000" dirty="0" err="1" smtClean="0">
                <a:latin typeface="Times New Roman" panose="02020603050405020304" pitchFamily="18" charset="0"/>
                <a:cs typeface="Times New Roman" panose="02020603050405020304" pitchFamily="18" charset="0"/>
              </a:rPr>
              <a:t>Nuki</a:t>
            </a:r>
            <a:r>
              <a:rPr lang="en-NZ" sz="2000" dirty="0" smtClean="0">
                <a:latin typeface="Times New Roman" panose="02020603050405020304" pitchFamily="18" charset="0"/>
                <a:cs typeface="Times New Roman" panose="02020603050405020304" pitchFamily="18" charset="0"/>
              </a:rPr>
              <a:t> Aldridge, </a:t>
            </a:r>
            <a:r>
              <a:rPr lang="en-NZ" sz="2000" i="1" dirty="0" smtClean="0">
                <a:latin typeface="Times New Roman" panose="02020603050405020304" pitchFamily="18" charset="0"/>
                <a:cs typeface="Times New Roman" panose="02020603050405020304" pitchFamily="18" charset="0"/>
              </a:rPr>
              <a:t>Affidavit to the Waitangi Tribunal</a:t>
            </a:r>
            <a:r>
              <a:rPr lang="en-NZ" sz="2000" dirty="0" smtClean="0">
                <a:latin typeface="Times New Roman" panose="02020603050405020304" pitchFamily="18" charset="0"/>
                <a:cs typeface="Times New Roman" panose="02020603050405020304" pitchFamily="18" charset="0"/>
              </a:rPr>
              <a:t>, </a:t>
            </a:r>
            <a:r>
              <a:rPr lang="en-NZ" sz="2000" dirty="0">
                <a:latin typeface="Times New Roman" panose="02020603050405020304" pitchFamily="18" charset="0"/>
                <a:cs typeface="Times New Roman" panose="02020603050405020304" pitchFamily="18" charset="0"/>
              </a:rPr>
              <a:t>Wai </a:t>
            </a:r>
            <a:r>
              <a:rPr lang="en-NZ" sz="2000" dirty="0" smtClean="0">
                <a:latin typeface="Times New Roman" panose="02020603050405020304" pitchFamily="18" charset="0"/>
                <a:cs typeface="Times New Roman" panose="02020603050405020304" pitchFamily="18" charset="0"/>
              </a:rPr>
              <a:t>1040, 2010</a:t>
            </a:r>
          </a:p>
          <a:p>
            <a:pPr marL="0" indent="0">
              <a:buNone/>
            </a:pPr>
            <a:endParaRPr lang="en-NZ" dirty="0"/>
          </a:p>
          <a:p>
            <a:pPr marL="0" indent="0">
              <a:buNone/>
            </a:pPr>
            <a:r>
              <a:rPr lang="en-NZ" sz="2000" dirty="0" smtClean="0"/>
              <a:t>Cited in Healy, S. (Ed.). The Doctrine of Discovery. In </a:t>
            </a:r>
            <a:r>
              <a:rPr lang="en-NZ" sz="2000" i="1" dirty="0" smtClean="0"/>
              <a:t>Listening to the People of the Land: Christianity, Colonisation and the Path to Redemption</a:t>
            </a:r>
            <a:r>
              <a:rPr lang="en-NZ" sz="2000" dirty="0" smtClean="0"/>
              <a:t>, 2019.</a:t>
            </a:r>
            <a:endParaRPr lang="en-NZ" sz="2000" dirty="0"/>
          </a:p>
          <a:p>
            <a:endParaRPr lang="en-NZ" dirty="0"/>
          </a:p>
        </p:txBody>
      </p:sp>
    </p:spTree>
    <p:extLst>
      <p:ext uri="{BB962C8B-B14F-4D97-AF65-F5344CB8AC3E}">
        <p14:creationId xmlns:p14="http://schemas.microsoft.com/office/powerpoint/2010/main" val="2628856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274" y="365125"/>
            <a:ext cx="11058525" cy="1325563"/>
          </a:xfrm>
        </p:spPr>
        <p:txBody>
          <a:bodyPr>
            <a:normAutofit/>
          </a:bodyPr>
          <a:lstStyle/>
          <a:p>
            <a:pPr algn="ctr"/>
            <a:r>
              <a:rPr lang="en-NZ" sz="4800" b="1" dirty="0" smtClean="0">
                <a:solidFill>
                  <a:schemeClr val="accent6">
                    <a:lumMod val="50000"/>
                  </a:schemeClr>
                </a:solidFill>
                <a:latin typeface="Times New Roman" panose="02020603050405020304" pitchFamily="18" charset="0"/>
                <a:cs typeface="Times New Roman" panose="02020603050405020304" pitchFamily="18" charset="0"/>
              </a:rPr>
              <a:t>Names Link a People to the Whenua</a:t>
            </a:r>
            <a:endParaRPr lang="en-NZ" sz="4800" b="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97336" y="1885950"/>
            <a:ext cx="9505545" cy="4305200"/>
          </a:xfrm>
        </p:spPr>
        <p:txBody>
          <a:bodyPr>
            <a:normAutofit/>
          </a:bodyPr>
          <a:lstStyle/>
          <a:p>
            <a:pPr marL="0" indent="0">
              <a:buNone/>
            </a:pPr>
            <a:r>
              <a:rPr lang="en-NZ" sz="3600" dirty="0" smtClean="0"/>
              <a:t>By </a:t>
            </a:r>
            <a:r>
              <a:rPr lang="en-NZ" sz="3600" dirty="0"/>
              <a:t>what right did Cook ignore the original names and overlay them with his own, asked Aldridge. </a:t>
            </a:r>
            <a:endParaRPr lang="en-NZ" sz="3600" dirty="0" smtClean="0"/>
          </a:p>
          <a:p>
            <a:pPr marL="0" indent="0">
              <a:buNone/>
            </a:pPr>
            <a:endParaRPr lang="en-NZ" sz="900" dirty="0" smtClean="0"/>
          </a:p>
          <a:p>
            <a:pPr marL="0" indent="0">
              <a:buNone/>
            </a:pPr>
            <a:r>
              <a:rPr lang="en-NZ" sz="3600" dirty="0" smtClean="0"/>
              <a:t>And </a:t>
            </a:r>
            <a:r>
              <a:rPr lang="en-NZ" sz="3600" dirty="0"/>
              <a:t>by what right did those who followed him make Cook’s names the official ones? </a:t>
            </a:r>
            <a:endParaRPr lang="en-NZ" sz="3600" dirty="0" smtClean="0"/>
          </a:p>
          <a:p>
            <a:pPr marL="0" indent="0">
              <a:buNone/>
            </a:pPr>
            <a:endParaRPr lang="en-NZ" sz="800" dirty="0" smtClean="0"/>
          </a:p>
          <a:p>
            <a:pPr marL="0" indent="0">
              <a:buNone/>
            </a:pPr>
            <a:r>
              <a:rPr lang="en-NZ" sz="3600" dirty="0" smtClean="0">
                <a:ln>
                  <a:solidFill>
                    <a:srgbClr val="FF0000"/>
                  </a:solidFill>
                </a:ln>
                <a:effectLst>
                  <a:outerShdw blurRad="50800" dist="38100" dir="2700000" algn="tl" rotWithShape="0">
                    <a:prstClr val="black">
                      <a:alpha val="40000"/>
                    </a:prstClr>
                  </a:outerShdw>
                </a:effectLst>
              </a:rPr>
              <a:t>This</a:t>
            </a:r>
            <a:r>
              <a:rPr lang="en-NZ" sz="3600" dirty="0">
                <a:ln>
                  <a:solidFill>
                    <a:srgbClr val="FF0000"/>
                  </a:solidFill>
                </a:ln>
                <a:effectLst>
                  <a:outerShdw blurRad="50800" dist="38100" dir="2700000" algn="tl" rotWithShape="0">
                    <a:prstClr val="black">
                      <a:alpha val="40000"/>
                    </a:prstClr>
                  </a:outerShdw>
                </a:effectLst>
              </a:rPr>
              <a:t>, said Aldridge, was the beginning of the process of “separating us from our whenua [land].”</a:t>
            </a:r>
          </a:p>
        </p:txBody>
      </p:sp>
      <p:sp>
        <p:nvSpPr>
          <p:cNvPr id="5" name="Rounded Rectangle 4"/>
          <p:cNvSpPr/>
          <p:nvPr/>
        </p:nvSpPr>
        <p:spPr>
          <a:xfrm>
            <a:off x="990600" y="1690688"/>
            <a:ext cx="9886950" cy="4748212"/>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45353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590549"/>
            <a:ext cx="10982325" cy="828675"/>
          </a:xfrm>
        </p:spPr>
        <p:txBody>
          <a:bodyPr>
            <a:normAutofit/>
          </a:bodyPr>
          <a:lstStyle/>
          <a:p>
            <a:pPr algn="ctr"/>
            <a:r>
              <a:rPr lang="en-NZ" dirty="0">
                <a:solidFill>
                  <a:srgbClr val="C00000"/>
                </a:solidFill>
                <a:latin typeface="Times New Roman" panose="02020603050405020304" pitchFamily="18" charset="0"/>
                <a:cs typeface="Times New Roman" panose="02020603050405020304" pitchFamily="18" charset="0"/>
              </a:rPr>
              <a:t>Samuel Marsden on Heathen Conversion</a:t>
            </a:r>
          </a:p>
        </p:txBody>
      </p:sp>
      <p:sp>
        <p:nvSpPr>
          <p:cNvPr id="3" name="Content Placeholder 2"/>
          <p:cNvSpPr>
            <a:spLocks noGrp="1"/>
          </p:cNvSpPr>
          <p:nvPr>
            <p:ph idx="1"/>
          </p:nvPr>
        </p:nvSpPr>
        <p:spPr>
          <a:xfrm>
            <a:off x="1171575" y="1628775"/>
            <a:ext cx="9801226" cy="4933949"/>
          </a:xfrm>
        </p:spPr>
        <p:txBody>
          <a:bodyPr>
            <a:normAutofit fontScale="92500" lnSpcReduction="20000"/>
          </a:bodyPr>
          <a:lstStyle/>
          <a:p>
            <a:pPr marL="0" indent="0">
              <a:buNone/>
            </a:pPr>
            <a:r>
              <a:rPr lang="en-NZ" sz="4300" dirty="0">
                <a:latin typeface="Gabriola" panose="04040605051002020D02" pitchFamily="82" charset="0"/>
              </a:rPr>
              <a:t>It may be requisite to state that the New Zealanders [Māori] have derived no advantages hitherto either from commerce or the arts of civilization; and must, therefore, be in heathen darkness and ignorance. Though they appear to be a very superior people in point of mental capacity … yet they must not be considered by any means so favourably circumstanced for the reception of the Gospel, as civilized nations are. </a:t>
            </a:r>
            <a:endParaRPr lang="en-NZ" sz="4300" dirty="0" smtClean="0">
              <a:latin typeface="Gabriola" panose="04040605051002020D02" pitchFamily="82" charset="0"/>
            </a:endParaRPr>
          </a:p>
          <a:p>
            <a:pPr marL="0" indent="0" algn="ctr">
              <a:buNone/>
            </a:pPr>
            <a:r>
              <a:rPr lang="en-NZ" sz="2400" dirty="0" smtClean="0"/>
              <a:t>Samuel Marsden </a:t>
            </a:r>
            <a:r>
              <a:rPr lang="en-US" sz="2400" dirty="0" smtClean="0"/>
              <a:t>(c. 1809)</a:t>
            </a:r>
            <a:r>
              <a:rPr lang="en-US" dirty="0" smtClean="0"/>
              <a:t> </a:t>
            </a:r>
          </a:p>
          <a:p>
            <a:pPr marL="0" indent="0">
              <a:buNone/>
            </a:pPr>
            <a:endParaRPr lang="en-US" sz="2000" dirty="0" smtClean="0"/>
          </a:p>
          <a:p>
            <a:pPr marL="0" indent="0">
              <a:buNone/>
            </a:pPr>
            <a:endParaRPr lang="en-US" sz="2000" dirty="0"/>
          </a:p>
          <a:p>
            <a:pPr marL="0" indent="0">
              <a:buNone/>
            </a:pPr>
            <a:r>
              <a:rPr lang="en-US" sz="2000" dirty="0" smtClean="0"/>
              <a:t>Cited in Davidson</a:t>
            </a:r>
            <a:r>
              <a:rPr lang="en-US" sz="2000" dirty="0"/>
              <a:t>, A., &amp; </a:t>
            </a:r>
            <a:r>
              <a:rPr lang="en-US" sz="2000" dirty="0" err="1"/>
              <a:t>Lineham</a:t>
            </a:r>
            <a:r>
              <a:rPr lang="en-US" sz="2000" dirty="0"/>
              <a:t>, P. (1989). </a:t>
            </a:r>
            <a:r>
              <a:rPr lang="en-US" sz="2000" i="1" dirty="0" smtClean="0"/>
              <a:t>Transplanted </a:t>
            </a:r>
            <a:r>
              <a:rPr lang="en-US" sz="2000" i="1" dirty="0"/>
              <a:t>Christianity: Documents illustrating aspects of New Zealand church history</a:t>
            </a:r>
            <a:r>
              <a:rPr lang="en-US" sz="2000" dirty="0"/>
              <a:t>. Auckland: Dunmore Press, s. 1.2. </a:t>
            </a:r>
            <a:endParaRPr lang="en-NZ" sz="2000" dirty="0"/>
          </a:p>
        </p:txBody>
      </p:sp>
    </p:spTree>
    <p:extLst>
      <p:ext uri="{BB962C8B-B14F-4D97-AF65-F5344CB8AC3E}">
        <p14:creationId xmlns:p14="http://schemas.microsoft.com/office/powerpoint/2010/main" val="10500705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8175"/>
            <a:ext cx="10515600" cy="1352550"/>
          </a:xfrm>
        </p:spPr>
        <p:txBody>
          <a:bodyPr>
            <a:normAutofit/>
          </a:bodyPr>
          <a:lstStyle/>
          <a:p>
            <a:pPr algn="ctr"/>
            <a:r>
              <a:rPr lang="en-NZ" dirty="0" smtClean="0">
                <a:solidFill>
                  <a:srgbClr val="C00000"/>
                </a:solidFill>
              </a:rPr>
              <a:t>Needing to learn “civilisation” and </a:t>
            </a:r>
            <a:br>
              <a:rPr lang="en-NZ" dirty="0" smtClean="0">
                <a:solidFill>
                  <a:srgbClr val="C00000"/>
                </a:solidFill>
              </a:rPr>
            </a:br>
            <a:r>
              <a:rPr lang="en-NZ" dirty="0" smtClean="0">
                <a:solidFill>
                  <a:srgbClr val="C00000"/>
                </a:solidFill>
              </a:rPr>
              <a:t>“the Christian law of love”?</a:t>
            </a:r>
            <a:endParaRPr lang="en-NZ" dirty="0">
              <a:solidFill>
                <a:srgbClr val="C00000"/>
              </a:solidFill>
            </a:endParaRPr>
          </a:p>
        </p:txBody>
      </p:sp>
      <p:sp>
        <p:nvSpPr>
          <p:cNvPr id="3" name="Content Placeholder 2"/>
          <p:cNvSpPr>
            <a:spLocks noGrp="1"/>
          </p:cNvSpPr>
          <p:nvPr>
            <p:ph idx="1"/>
          </p:nvPr>
        </p:nvSpPr>
        <p:spPr>
          <a:xfrm>
            <a:off x="1543050" y="2447925"/>
            <a:ext cx="9382125" cy="4191000"/>
          </a:xfrm>
        </p:spPr>
        <p:txBody>
          <a:bodyPr>
            <a:normAutofit/>
          </a:bodyPr>
          <a:lstStyle/>
          <a:p>
            <a:pPr marL="0" indent="0">
              <a:buNone/>
            </a:pPr>
            <a:r>
              <a:rPr lang="en-NZ" sz="3600" dirty="0" smtClean="0"/>
              <a:t>Like </a:t>
            </a:r>
            <a:r>
              <a:rPr lang="en-NZ" sz="3600" dirty="0"/>
              <a:t>many Pacific cultures, Māori society has always placed a high value on care for one’s kin and hospitality to the stranger. Early European missionaries and settlers would not have survived without the </a:t>
            </a:r>
            <a:r>
              <a:rPr lang="en-NZ" sz="3600" dirty="0" err="1"/>
              <a:t>manaaki</a:t>
            </a:r>
            <a:r>
              <a:rPr lang="en-NZ" sz="3600" dirty="0"/>
              <a:t> (care) of local Māori </a:t>
            </a:r>
            <a:r>
              <a:rPr lang="en-NZ" sz="3600"/>
              <a:t>communities</a:t>
            </a:r>
            <a:r>
              <a:rPr lang="en-NZ" sz="3600" smtClean="0"/>
              <a:t>.</a:t>
            </a:r>
            <a:endParaRPr lang="en-NZ" sz="3600" dirty="0" smtClean="0"/>
          </a:p>
          <a:p>
            <a:pPr marL="0" indent="0">
              <a:buNone/>
            </a:pPr>
            <a:endParaRPr lang="en-NZ" sz="3600" i="1" dirty="0" smtClean="0"/>
          </a:p>
          <a:p>
            <a:pPr marL="0" indent="0" algn="ctr">
              <a:buNone/>
            </a:pPr>
            <a:r>
              <a:rPr lang="en-NZ" i="1" dirty="0" smtClean="0"/>
              <a:t>Listening </a:t>
            </a:r>
            <a:r>
              <a:rPr lang="en-NZ" i="1" dirty="0"/>
              <a:t>to the People of the </a:t>
            </a:r>
            <a:r>
              <a:rPr lang="en-NZ" i="1" dirty="0" smtClean="0"/>
              <a:t>Land</a:t>
            </a:r>
            <a:r>
              <a:rPr lang="en-NZ" dirty="0" smtClean="0"/>
              <a:t>, Ch. 1</a:t>
            </a:r>
            <a:endParaRPr lang="en-NZ" dirty="0"/>
          </a:p>
        </p:txBody>
      </p:sp>
    </p:spTree>
    <p:extLst>
      <p:ext uri="{BB962C8B-B14F-4D97-AF65-F5344CB8AC3E}">
        <p14:creationId xmlns:p14="http://schemas.microsoft.com/office/powerpoint/2010/main" val="3423555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71526"/>
            <a:ext cx="10963275" cy="1333500"/>
          </a:xfrm>
        </p:spPr>
        <p:txBody>
          <a:bodyPr>
            <a:normAutofit/>
          </a:bodyPr>
          <a:lstStyle/>
          <a:p>
            <a:pPr algn="ctr"/>
            <a:r>
              <a:rPr lang="en-NZ" sz="5400" dirty="0" smtClean="0">
                <a:solidFill>
                  <a:srgbClr val="FF0000"/>
                </a:solidFill>
                <a:effectLst>
                  <a:outerShdw blurRad="50800" dist="38100" dir="2700000" algn="tl" rotWithShape="0">
                    <a:prstClr val="black">
                      <a:alpha val="40000"/>
                    </a:prstClr>
                  </a:outerShdw>
                </a:effectLst>
              </a:rPr>
              <a:t>Upholding Traditional Māori Values</a:t>
            </a:r>
            <a:endParaRPr lang="en-NZ" sz="5400" dirty="0">
              <a:solidFill>
                <a:srgbClr val="FF0000"/>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1095374" y="2428875"/>
            <a:ext cx="9696451" cy="4186238"/>
          </a:xfrm>
        </p:spPr>
        <p:txBody>
          <a:bodyPr/>
          <a:lstStyle/>
          <a:p>
            <a:pPr marL="0" indent="0">
              <a:buNone/>
            </a:pPr>
            <a:r>
              <a:rPr lang="en-NZ" sz="4400" dirty="0"/>
              <a:t>The concept of </a:t>
            </a:r>
            <a:r>
              <a:rPr lang="en-NZ" sz="4400" dirty="0" err="1" smtClean="0"/>
              <a:t>hohourongo</a:t>
            </a:r>
            <a:r>
              <a:rPr lang="en-NZ" sz="4400" dirty="0" smtClean="0"/>
              <a:t> – of </a:t>
            </a:r>
            <a:r>
              <a:rPr lang="en-NZ" sz="4400" dirty="0"/>
              <a:t>instilling peace and </a:t>
            </a:r>
            <a:r>
              <a:rPr lang="en-NZ" sz="4400" dirty="0" smtClean="0"/>
              <a:t>balance</a:t>
            </a:r>
            <a:r>
              <a:rPr lang="en-NZ" sz="4400" dirty="0"/>
              <a:t> – </a:t>
            </a:r>
            <a:r>
              <a:rPr lang="en-NZ" sz="4400" dirty="0" smtClean="0"/>
              <a:t>teaches </a:t>
            </a:r>
            <a:r>
              <a:rPr lang="en-NZ" sz="4400" dirty="0"/>
              <a:t>us to reclaim our own values, practices and approaches as the levers </a:t>
            </a:r>
            <a:r>
              <a:rPr lang="en-NZ" sz="4400" dirty="0" smtClean="0"/>
              <a:t>for </a:t>
            </a:r>
            <a:r>
              <a:rPr lang="en-NZ" sz="4400" dirty="0"/>
              <a:t>change</a:t>
            </a:r>
            <a:r>
              <a:rPr lang="en-NZ" sz="4400" dirty="0" smtClean="0"/>
              <a:t>.</a:t>
            </a:r>
          </a:p>
          <a:p>
            <a:pPr marL="0" indent="0">
              <a:buNone/>
            </a:pPr>
            <a:endParaRPr lang="en-NZ" dirty="0"/>
          </a:p>
          <a:p>
            <a:pPr marL="0" indent="0" algn="ctr">
              <a:buNone/>
            </a:pPr>
            <a:r>
              <a:rPr lang="en-NZ" dirty="0" smtClean="0"/>
              <a:t>Dame </a:t>
            </a:r>
            <a:r>
              <a:rPr lang="en-NZ" dirty="0" err="1" smtClean="0"/>
              <a:t>Tariana</a:t>
            </a:r>
            <a:r>
              <a:rPr lang="en-NZ" dirty="0" smtClean="0"/>
              <a:t> </a:t>
            </a:r>
            <a:r>
              <a:rPr lang="en-NZ" dirty="0" err="1" smtClean="0"/>
              <a:t>Turia</a:t>
            </a:r>
            <a:r>
              <a:rPr lang="en-NZ" dirty="0" smtClean="0"/>
              <a:t> (13 May 2011) </a:t>
            </a:r>
            <a:endParaRPr lang="en-NZ" dirty="0"/>
          </a:p>
        </p:txBody>
      </p:sp>
    </p:spTree>
    <p:extLst>
      <p:ext uri="{BB962C8B-B14F-4D97-AF65-F5344CB8AC3E}">
        <p14:creationId xmlns:p14="http://schemas.microsoft.com/office/powerpoint/2010/main" val="7727187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9F337C-17DF-2448-A9D5-2586B2F8CCC6}"/>
              </a:ext>
            </a:extLst>
          </p:cNvPr>
          <p:cNvSpPr>
            <a:spLocks noGrp="1"/>
          </p:cNvSpPr>
          <p:nvPr>
            <p:ph type="title"/>
          </p:nvPr>
        </p:nvSpPr>
        <p:spPr/>
        <p:txBody>
          <a:bodyPr/>
          <a:lstStyle/>
          <a:p>
            <a:r>
              <a:rPr lang="en-US" altLang="en-US" b="1" dirty="0">
                <a:ea typeface="ＭＳ Ｐゴシック" panose="020B0600070205080204" pitchFamily="34" charset="-128"/>
              </a:rPr>
              <a:t>Land Alienation in Aotearoa</a:t>
            </a:r>
            <a:endParaRPr lang="en-US" b="1" dirty="0"/>
          </a:p>
        </p:txBody>
      </p:sp>
      <p:sp>
        <p:nvSpPr>
          <p:cNvPr id="3" name="Content Placeholder 2">
            <a:extLst>
              <a:ext uri="{FF2B5EF4-FFF2-40B4-BE49-F238E27FC236}">
                <a16:creationId xmlns:a16="http://schemas.microsoft.com/office/drawing/2014/main" xmlns="" id="{DF8447CE-19FC-5B47-A4EF-FA868C23B10B}"/>
              </a:ext>
            </a:extLst>
          </p:cNvPr>
          <p:cNvSpPr>
            <a:spLocks noGrp="1"/>
          </p:cNvSpPr>
          <p:nvPr>
            <p:ph sz="half" idx="1"/>
          </p:nvPr>
        </p:nvSpPr>
        <p:spPr/>
        <p:txBody>
          <a:bodyPr/>
          <a:lstStyle/>
          <a:p>
            <a:r>
              <a:rPr lang="en-US" dirty="0"/>
              <a:t>1769 – 0%</a:t>
            </a:r>
          </a:p>
          <a:p>
            <a:endParaRPr lang="en-US" dirty="0"/>
          </a:p>
          <a:p>
            <a:r>
              <a:rPr lang="en-US" dirty="0"/>
              <a:t>1890 – 60%</a:t>
            </a:r>
          </a:p>
          <a:p>
            <a:endParaRPr lang="en-US" dirty="0"/>
          </a:p>
          <a:p>
            <a:r>
              <a:rPr lang="en-US" dirty="0"/>
              <a:t>1950 – 85%</a:t>
            </a:r>
          </a:p>
          <a:p>
            <a:endParaRPr lang="en-US" dirty="0"/>
          </a:p>
          <a:p>
            <a:r>
              <a:rPr lang="en-US" dirty="0"/>
              <a:t>2019 – 96%</a:t>
            </a:r>
          </a:p>
          <a:p>
            <a:endParaRPr lang="en-US" dirty="0"/>
          </a:p>
        </p:txBody>
      </p:sp>
      <p:pic>
        <p:nvPicPr>
          <p:cNvPr id="5" name="Content Placeholder 4">
            <a:extLst>
              <a:ext uri="{FF2B5EF4-FFF2-40B4-BE49-F238E27FC236}">
                <a16:creationId xmlns:a16="http://schemas.microsoft.com/office/drawing/2014/main" xmlns="" id="{7AA3BF23-21D6-474B-960C-26A32829BD1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343786" y="1243013"/>
            <a:ext cx="4838428" cy="4933950"/>
          </a:xfrm>
        </p:spPr>
      </p:pic>
    </p:spTree>
    <p:extLst>
      <p:ext uri="{BB962C8B-B14F-4D97-AF65-F5344CB8AC3E}">
        <p14:creationId xmlns:p14="http://schemas.microsoft.com/office/powerpoint/2010/main" val="32427628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D05465-6145-6B48-A351-0FFE2F5F8A47}"/>
              </a:ext>
            </a:extLst>
          </p:cNvPr>
          <p:cNvSpPr>
            <a:spLocks noGrp="1"/>
          </p:cNvSpPr>
          <p:nvPr>
            <p:ph type="title"/>
          </p:nvPr>
        </p:nvSpPr>
        <p:spPr/>
        <p:txBody>
          <a:bodyPr/>
          <a:lstStyle/>
          <a:p>
            <a:r>
              <a:rPr lang="en-US" b="1" dirty="0"/>
              <a:t>Health</a:t>
            </a:r>
          </a:p>
        </p:txBody>
      </p:sp>
      <p:sp>
        <p:nvSpPr>
          <p:cNvPr id="3" name="Content Placeholder 2">
            <a:extLst>
              <a:ext uri="{FF2B5EF4-FFF2-40B4-BE49-F238E27FC236}">
                <a16:creationId xmlns:a16="http://schemas.microsoft.com/office/drawing/2014/main" xmlns="" id="{ADE82903-4CE2-B24D-B5E6-95CAD8A208D2}"/>
              </a:ext>
            </a:extLst>
          </p:cNvPr>
          <p:cNvSpPr>
            <a:spLocks noGrp="1"/>
          </p:cNvSpPr>
          <p:nvPr>
            <p:ph sz="half" idx="1"/>
          </p:nvPr>
        </p:nvSpPr>
        <p:spPr>
          <a:xfrm>
            <a:off x="838200" y="1825625"/>
            <a:ext cx="5181600" cy="2932113"/>
          </a:xfrm>
        </p:spPr>
        <p:txBody>
          <a:bodyPr/>
          <a:lstStyle/>
          <a:p>
            <a:r>
              <a:rPr lang="en-US" dirty="0"/>
              <a:t>Population </a:t>
            </a:r>
          </a:p>
          <a:p>
            <a:endParaRPr lang="en-US" dirty="0"/>
          </a:p>
          <a:p>
            <a:r>
              <a:rPr lang="en-US" dirty="0"/>
              <a:t>Life expectancy</a:t>
            </a:r>
          </a:p>
          <a:p>
            <a:endParaRPr lang="en-US" dirty="0"/>
          </a:p>
          <a:p>
            <a:r>
              <a:rPr lang="en-US" dirty="0"/>
              <a:t>Futures </a:t>
            </a:r>
          </a:p>
          <a:p>
            <a:endParaRPr lang="en-US" dirty="0"/>
          </a:p>
        </p:txBody>
      </p:sp>
      <p:pic>
        <p:nvPicPr>
          <p:cNvPr id="5" name="Content Placeholder 5">
            <a:extLst>
              <a:ext uri="{FF2B5EF4-FFF2-40B4-BE49-F238E27FC236}">
                <a16:creationId xmlns:a16="http://schemas.microsoft.com/office/drawing/2014/main" xmlns="" id="{F9672DAE-B494-2947-9193-A847E2E21993}"/>
              </a:ext>
            </a:extLst>
          </p:cNvPr>
          <p:cNvPicPr>
            <a:picLocks noGrp="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72100" y="467519"/>
            <a:ext cx="5772150" cy="5648323"/>
          </a:xfrm>
        </p:spPr>
      </p:pic>
    </p:spTree>
    <p:extLst>
      <p:ext uri="{BB962C8B-B14F-4D97-AF65-F5344CB8AC3E}">
        <p14:creationId xmlns:p14="http://schemas.microsoft.com/office/powerpoint/2010/main" val="15391283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7700" y="257176"/>
            <a:ext cx="10706100" cy="1200150"/>
          </a:xfrm>
        </p:spPr>
        <p:txBody>
          <a:bodyPr>
            <a:normAutofit/>
          </a:bodyPr>
          <a:lstStyle/>
          <a:p>
            <a:pPr algn="ctr"/>
            <a:r>
              <a:rPr lang="en-NZ" sz="4800" b="1" dirty="0" smtClean="0">
                <a:solidFill>
                  <a:srgbClr val="C00000"/>
                </a:solidFill>
                <a:effectLst>
                  <a:outerShdw blurRad="50800" dist="38100" dir="2700000" algn="tl" rotWithShape="0">
                    <a:prstClr val="black">
                      <a:alpha val="40000"/>
                    </a:prstClr>
                  </a:outerShdw>
                </a:effectLst>
              </a:rPr>
              <a:t>Which history taught, which untaught?</a:t>
            </a:r>
            <a:endParaRPr lang="en-NZ" sz="4800" b="1" dirty="0">
              <a:solidFill>
                <a:srgbClr val="C00000"/>
              </a:solidFill>
              <a:effectLst>
                <a:outerShdw blurRad="50800" dist="38100" dir="2700000" algn="tl" rotWithShape="0">
                  <a:prstClr val="black">
                    <a:alpha val="40000"/>
                  </a:prstClr>
                </a:outerShdw>
              </a:effectLst>
            </a:endParaRPr>
          </a:p>
        </p:txBody>
      </p:sp>
      <p:sp>
        <p:nvSpPr>
          <p:cNvPr id="6" name="Content Placeholder 5"/>
          <p:cNvSpPr>
            <a:spLocks noGrp="1"/>
          </p:cNvSpPr>
          <p:nvPr>
            <p:ph idx="1"/>
          </p:nvPr>
        </p:nvSpPr>
        <p:spPr>
          <a:xfrm>
            <a:off x="1104900" y="1543050"/>
            <a:ext cx="9934575" cy="5514975"/>
          </a:xfrm>
        </p:spPr>
        <p:txBody>
          <a:bodyPr>
            <a:normAutofit fontScale="92500" lnSpcReduction="20000"/>
          </a:bodyPr>
          <a:lstStyle/>
          <a:p>
            <a:pPr marL="0" indent="0">
              <a:buNone/>
            </a:pPr>
            <a:r>
              <a:rPr lang="en-NZ" sz="3500" dirty="0" smtClean="0"/>
              <a:t>While </a:t>
            </a:r>
            <a:r>
              <a:rPr lang="en-NZ" sz="3500" dirty="0"/>
              <a:t>supportive of the intent of the </a:t>
            </a:r>
            <a:r>
              <a:rPr lang="en-NZ" sz="3500" dirty="0" err="1"/>
              <a:t>Ōtorohanga</a:t>
            </a:r>
            <a:r>
              <a:rPr lang="en-NZ" sz="3500" dirty="0"/>
              <a:t> College students’ </a:t>
            </a:r>
            <a:r>
              <a:rPr lang="en-NZ" sz="3500" dirty="0" smtClean="0"/>
              <a:t>petition</a:t>
            </a:r>
            <a:r>
              <a:rPr lang="en-NZ" sz="3500" dirty="0"/>
              <a:t> </a:t>
            </a:r>
            <a:r>
              <a:rPr lang="en-NZ" sz="3500" dirty="0" smtClean="0"/>
              <a:t>… </a:t>
            </a:r>
            <a:r>
              <a:rPr lang="en-NZ" sz="3500" dirty="0"/>
              <a:t>consideration also needs to be given to the fact that many secondary school history teachers have a preoccupation with conflict themes in history </a:t>
            </a:r>
            <a:r>
              <a:rPr lang="en-NZ" sz="3500" dirty="0" smtClean="0"/>
              <a:t>[which] </a:t>
            </a:r>
            <a:r>
              <a:rPr lang="en-NZ" sz="3500" dirty="0"/>
              <a:t>may limit the scope of </a:t>
            </a:r>
            <a:r>
              <a:rPr lang="en-NZ" sz="3500" dirty="0" smtClean="0"/>
              <a:t>history </a:t>
            </a:r>
            <a:r>
              <a:rPr lang="en-NZ" sz="3500" dirty="0"/>
              <a:t>teaching, </a:t>
            </a:r>
            <a:r>
              <a:rPr lang="en-NZ" sz="3500" dirty="0">
                <a:ln>
                  <a:solidFill>
                    <a:srgbClr val="C00000"/>
                  </a:solidFill>
                </a:ln>
              </a:rPr>
              <a:t>particularly when Māori leaders and communities themselves prefer to ‘reclaim’ their narratives of the past</a:t>
            </a:r>
            <a:r>
              <a:rPr lang="en-NZ" sz="3500" dirty="0"/>
              <a:t>. As the well-known Māori health leader, Dr </a:t>
            </a:r>
            <a:r>
              <a:rPr lang="en-NZ" sz="3500" dirty="0" err="1"/>
              <a:t>Irihapeti</a:t>
            </a:r>
            <a:r>
              <a:rPr lang="en-NZ" sz="3500" dirty="0"/>
              <a:t> Ramsden, once stated (with both concern and pride), Māori have always been more than just warriors: “once were gardeners, once were astronomers, once were philosophers, once were lovers”. </a:t>
            </a:r>
            <a:endParaRPr lang="en-NZ" sz="3500" dirty="0" smtClean="0"/>
          </a:p>
          <a:p>
            <a:pPr marL="0" indent="0">
              <a:buNone/>
            </a:pPr>
            <a:endParaRPr lang="en-NZ" sz="900" dirty="0" smtClean="0"/>
          </a:p>
          <a:p>
            <a:pPr marL="0" indent="0" algn="ctr">
              <a:buNone/>
            </a:pPr>
            <a:r>
              <a:rPr lang="en-NZ" sz="2200" dirty="0" smtClean="0"/>
              <a:t>Dr Richard Manning &amp; Mr Garrick Cooper</a:t>
            </a:r>
          </a:p>
          <a:p>
            <a:pPr marL="0" indent="0">
              <a:buNone/>
            </a:pPr>
            <a:r>
              <a:rPr lang="en-NZ" sz="1900" dirty="0" smtClean="0"/>
              <a:t>Submission </a:t>
            </a:r>
            <a:r>
              <a:rPr lang="en-NZ" sz="1900" dirty="0"/>
              <a:t>to the Māori Affairs Select Committee: the teaching of ‘New Zealand colonial histories’ and more broadly, Māori histories in NZ school curricula (particularly at secondary school</a:t>
            </a:r>
            <a:r>
              <a:rPr lang="en-NZ" sz="1900" dirty="0" smtClean="0"/>
              <a:t>)</a:t>
            </a:r>
            <a:endParaRPr lang="en-NZ" sz="1900" dirty="0"/>
          </a:p>
        </p:txBody>
      </p:sp>
    </p:spTree>
    <p:extLst>
      <p:ext uri="{BB962C8B-B14F-4D97-AF65-F5344CB8AC3E}">
        <p14:creationId xmlns:p14="http://schemas.microsoft.com/office/powerpoint/2010/main" val="22762726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1"/>
            <a:ext cx="10515600" cy="1343024"/>
          </a:xfrm>
        </p:spPr>
        <p:txBody>
          <a:bodyPr/>
          <a:lstStyle/>
          <a:p>
            <a:pPr algn="ctr"/>
            <a:r>
              <a:rPr lang="en-NZ" dirty="0" smtClean="0">
                <a:ln>
                  <a:solidFill>
                    <a:srgbClr val="C00000"/>
                  </a:solidFill>
                </a:ln>
              </a:rPr>
              <a:t>Beyond Discovery: Recognition, Engagement </a:t>
            </a:r>
            <a:br>
              <a:rPr lang="en-NZ" dirty="0" smtClean="0">
                <a:ln>
                  <a:solidFill>
                    <a:srgbClr val="C00000"/>
                  </a:solidFill>
                </a:ln>
              </a:rPr>
            </a:br>
            <a:r>
              <a:rPr lang="en-NZ" dirty="0" err="1" smtClean="0">
                <a:ln>
                  <a:solidFill>
                    <a:srgbClr val="C00000"/>
                  </a:solidFill>
                </a:ln>
              </a:rPr>
              <a:t>Te</a:t>
            </a:r>
            <a:r>
              <a:rPr lang="en-NZ" dirty="0" smtClean="0">
                <a:ln>
                  <a:solidFill>
                    <a:srgbClr val="C00000"/>
                  </a:solidFill>
                </a:ln>
              </a:rPr>
              <a:t> </a:t>
            </a:r>
            <a:r>
              <a:rPr lang="en-NZ" dirty="0" err="1" smtClean="0">
                <a:ln>
                  <a:solidFill>
                    <a:srgbClr val="C00000"/>
                  </a:solidFill>
                </a:ln>
              </a:rPr>
              <a:t>Tino</a:t>
            </a:r>
            <a:r>
              <a:rPr lang="en-NZ" dirty="0" smtClean="0">
                <a:ln>
                  <a:solidFill>
                    <a:srgbClr val="C00000"/>
                  </a:solidFill>
                </a:ln>
              </a:rPr>
              <a:t> </a:t>
            </a:r>
            <a:r>
              <a:rPr lang="en-NZ" dirty="0" err="1" smtClean="0">
                <a:ln>
                  <a:solidFill>
                    <a:srgbClr val="C00000"/>
                  </a:solidFill>
                </a:ln>
              </a:rPr>
              <a:t>Rangatiratanga</a:t>
            </a:r>
            <a:endParaRPr lang="en-NZ" dirty="0">
              <a:ln>
                <a:solidFill>
                  <a:srgbClr val="C00000"/>
                </a:solidFill>
              </a:ln>
            </a:endParaRPr>
          </a:p>
        </p:txBody>
      </p:sp>
      <p:sp>
        <p:nvSpPr>
          <p:cNvPr id="3" name="Content Placeholder 2"/>
          <p:cNvSpPr>
            <a:spLocks noGrp="1"/>
          </p:cNvSpPr>
          <p:nvPr>
            <p:ph idx="1"/>
          </p:nvPr>
        </p:nvSpPr>
        <p:spPr>
          <a:xfrm>
            <a:off x="838200" y="1600200"/>
            <a:ext cx="10515600" cy="5534025"/>
          </a:xfrm>
        </p:spPr>
        <p:txBody>
          <a:bodyPr>
            <a:normAutofit lnSpcReduction="10000"/>
          </a:bodyPr>
          <a:lstStyle/>
          <a:p>
            <a:pPr marL="0" indent="0" algn="ctr">
              <a:buNone/>
            </a:pPr>
            <a:r>
              <a:rPr lang="en-NZ" sz="3300" dirty="0" err="1">
                <a:ln>
                  <a:solidFill>
                    <a:schemeClr val="tx1"/>
                  </a:solidFill>
                </a:ln>
              </a:rPr>
              <a:t>Te</a:t>
            </a:r>
            <a:r>
              <a:rPr lang="en-NZ" sz="3300" dirty="0">
                <a:ln>
                  <a:solidFill>
                    <a:schemeClr val="tx1"/>
                  </a:solidFill>
                </a:ln>
              </a:rPr>
              <a:t> Awa </a:t>
            </a:r>
            <a:r>
              <a:rPr lang="en-NZ" sz="3300" dirty="0" err="1">
                <a:ln>
                  <a:solidFill>
                    <a:schemeClr val="tx1"/>
                  </a:solidFill>
                </a:ln>
              </a:rPr>
              <a:t>Tupua</a:t>
            </a:r>
            <a:r>
              <a:rPr lang="en-NZ" sz="3300" dirty="0">
                <a:ln>
                  <a:solidFill>
                    <a:schemeClr val="tx1"/>
                  </a:solidFill>
                </a:ln>
              </a:rPr>
              <a:t> (Whanganui River Claims Settlement) Act </a:t>
            </a:r>
            <a:r>
              <a:rPr lang="en-NZ" sz="3300" dirty="0" smtClean="0">
                <a:ln>
                  <a:solidFill>
                    <a:schemeClr val="tx1"/>
                  </a:solidFill>
                </a:ln>
              </a:rPr>
              <a:t>2017</a:t>
            </a:r>
            <a:endParaRPr lang="en-NZ" sz="900" dirty="0" smtClean="0">
              <a:ln>
                <a:solidFill>
                  <a:schemeClr val="tx1"/>
                </a:solidFill>
              </a:ln>
            </a:endParaRPr>
          </a:p>
          <a:p>
            <a:pPr marL="0" indent="0" fontAlgn="base">
              <a:buNone/>
            </a:pPr>
            <a:r>
              <a:rPr lang="en-NZ" dirty="0" err="1" smtClean="0">
                <a:ln>
                  <a:solidFill>
                    <a:schemeClr val="tx1"/>
                  </a:solidFill>
                </a:ln>
              </a:rPr>
              <a:t>Te</a:t>
            </a:r>
            <a:r>
              <a:rPr lang="en-NZ" dirty="0" smtClean="0">
                <a:ln>
                  <a:solidFill>
                    <a:schemeClr val="tx1"/>
                  </a:solidFill>
                </a:ln>
              </a:rPr>
              <a:t> </a:t>
            </a:r>
            <a:r>
              <a:rPr lang="en-NZ" dirty="0">
                <a:ln>
                  <a:solidFill>
                    <a:schemeClr val="tx1"/>
                  </a:solidFill>
                </a:ln>
              </a:rPr>
              <a:t>Awa </a:t>
            </a:r>
            <a:r>
              <a:rPr lang="en-NZ" dirty="0" err="1">
                <a:ln>
                  <a:solidFill>
                    <a:schemeClr val="tx1"/>
                  </a:solidFill>
                </a:ln>
              </a:rPr>
              <a:t>Tupua</a:t>
            </a:r>
            <a:r>
              <a:rPr lang="en-NZ" dirty="0">
                <a:ln>
                  <a:solidFill>
                    <a:schemeClr val="tx1"/>
                  </a:solidFill>
                </a:ln>
              </a:rPr>
              <a:t> recognition</a:t>
            </a:r>
          </a:p>
          <a:p>
            <a:pPr marL="0" indent="0" fontAlgn="base">
              <a:buNone/>
            </a:pPr>
            <a:r>
              <a:rPr lang="en-NZ" dirty="0" err="1">
                <a:solidFill>
                  <a:schemeClr val="tx1">
                    <a:lumMod val="85000"/>
                    <a:lumOff val="15000"/>
                  </a:schemeClr>
                </a:solidFill>
              </a:rPr>
              <a:t>Te</a:t>
            </a:r>
            <a:r>
              <a:rPr lang="en-NZ" dirty="0">
                <a:solidFill>
                  <a:schemeClr val="tx1">
                    <a:lumMod val="85000"/>
                    <a:lumOff val="15000"/>
                  </a:schemeClr>
                </a:solidFill>
              </a:rPr>
              <a:t> Awa </a:t>
            </a:r>
            <a:r>
              <a:rPr lang="en-NZ" dirty="0" err="1">
                <a:solidFill>
                  <a:schemeClr val="tx1">
                    <a:lumMod val="85000"/>
                    <a:lumOff val="15000"/>
                  </a:schemeClr>
                </a:solidFill>
              </a:rPr>
              <a:t>Tupua</a:t>
            </a:r>
            <a:r>
              <a:rPr lang="en-NZ" dirty="0">
                <a:solidFill>
                  <a:schemeClr val="tx1">
                    <a:lumMod val="85000"/>
                    <a:lumOff val="15000"/>
                  </a:schemeClr>
                </a:solidFill>
              </a:rPr>
              <a:t> is an indivisible and living whole, comprising the Whanganui River from the mountains to the sea, incorporating all its physical and metaphysical elements</a:t>
            </a:r>
            <a:r>
              <a:rPr lang="en-NZ" dirty="0" smtClean="0">
                <a:solidFill>
                  <a:schemeClr val="tx1">
                    <a:lumMod val="85000"/>
                    <a:lumOff val="15000"/>
                  </a:schemeClr>
                </a:solidFill>
              </a:rPr>
              <a:t>.</a:t>
            </a:r>
          </a:p>
          <a:p>
            <a:pPr marL="0" indent="0" fontAlgn="base">
              <a:buNone/>
            </a:pPr>
            <a:endParaRPr lang="en-NZ" sz="900" dirty="0" smtClean="0"/>
          </a:p>
          <a:p>
            <a:pPr marL="0" indent="0" fontAlgn="base">
              <a:buNone/>
            </a:pPr>
            <a:r>
              <a:rPr lang="en-NZ" dirty="0" err="1" smtClean="0">
                <a:ln>
                  <a:solidFill>
                    <a:schemeClr val="tx1"/>
                  </a:solidFill>
                </a:ln>
              </a:rPr>
              <a:t>Te</a:t>
            </a:r>
            <a:r>
              <a:rPr lang="en-NZ" dirty="0" smtClean="0">
                <a:ln>
                  <a:solidFill>
                    <a:schemeClr val="tx1"/>
                  </a:solidFill>
                </a:ln>
              </a:rPr>
              <a:t> </a:t>
            </a:r>
            <a:r>
              <a:rPr lang="en-NZ" dirty="0">
                <a:ln>
                  <a:solidFill>
                    <a:schemeClr val="tx1"/>
                  </a:solidFill>
                </a:ln>
              </a:rPr>
              <a:t>Awa </a:t>
            </a:r>
            <a:r>
              <a:rPr lang="en-NZ" dirty="0" err="1">
                <a:ln>
                  <a:solidFill>
                    <a:schemeClr val="tx1"/>
                  </a:solidFill>
                </a:ln>
              </a:rPr>
              <a:t>Tupua</a:t>
            </a:r>
            <a:r>
              <a:rPr lang="en-NZ" dirty="0">
                <a:ln>
                  <a:solidFill>
                    <a:schemeClr val="tx1"/>
                  </a:solidFill>
                </a:ln>
              </a:rPr>
              <a:t> declared to be legal </a:t>
            </a:r>
            <a:r>
              <a:rPr lang="en-NZ" dirty="0" smtClean="0">
                <a:ln>
                  <a:solidFill>
                    <a:schemeClr val="tx1"/>
                  </a:solidFill>
                </a:ln>
              </a:rPr>
              <a:t>person</a:t>
            </a:r>
            <a:endParaRPr lang="en-NZ" dirty="0">
              <a:ln>
                <a:solidFill>
                  <a:schemeClr val="tx1"/>
                </a:solidFill>
              </a:ln>
            </a:endParaRPr>
          </a:p>
          <a:p>
            <a:pPr fontAlgn="base"/>
            <a:r>
              <a:rPr lang="en-NZ" dirty="0" err="1">
                <a:solidFill>
                  <a:schemeClr val="bg2">
                    <a:lumMod val="10000"/>
                  </a:schemeClr>
                </a:solidFill>
              </a:rPr>
              <a:t>Te</a:t>
            </a:r>
            <a:r>
              <a:rPr lang="en-NZ" dirty="0">
                <a:solidFill>
                  <a:schemeClr val="bg2">
                    <a:lumMod val="10000"/>
                  </a:schemeClr>
                </a:solidFill>
              </a:rPr>
              <a:t> Awa </a:t>
            </a:r>
            <a:r>
              <a:rPr lang="en-NZ" dirty="0" err="1">
                <a:solidFill>
                  <a:schemeClr val="bg2">
                    <a:lumMod val="10000"/>
                  </a:schemeClr>
                </a:solidFill>
              </a:rPr>
              <a:t>Tupua</a:t>
            </a:r>
            <a:r>
              <a:rPr lang="en-NZ" dirty="0">
                <a:solidFill>
                  <a:schemeClr val="bg2">
                    <a:lumMod val="10000"/>
                  </a:schemeClr>
                </a:solidFill>
              </a:rPr>
              <a:t> is a legal person and has all the rights, powers, duties, and liabilities of a legal person</a:t>
            </a:r>
            <a:r>
              <a:rPr lang="en-NZ" dirty="0" smtClean="0">
                <a:solidFill>
                  <a:schemeClr val="bg2">
                    <a:lumMod val="10000"/>
                  </a:schemeClr>
                </a:solidFill>
              </a:rPr>
              <a:t>.</a:t>
            </a:r>
            <a:endParaRPr lang="en-NZ" dirty="0">
              <a:solidFill>
                <a:schemeClr val="bg2">
                  <a:lumMod val="10000"/>
                </a:schemeClr>
              </a:solidFill>
            </a:endParaRPr>
          </a:p>
          <a:p>
            <a:pPr fontAlgn="base"/>
            <a:r>
              <a:rPr lang="en-NZ" dirty="0">
                <a:solidFill>
                  <a:schemeClr val="bg2">
                    <a:lumMod val="10000"/>
                  </a:schemeClr>
                </a:solidFill>
              </a:rPr>
              <a:t>The rights, powers, and duties of </a:t>
            </a:r>
            <a:r>
              <a:rPr lang="en-NZ" dirty="0" err="1">
                <a:solidFill>
                  <a:schemeClr val="bg2">
                    <a:lumMod val="10000"/>
                  </a:schemeClr>
                </a:solidFill>
              </a:rPr>
              <a:t>Te</a:t>
            </a:r>
            <a:r>
              <a:rPr lang="en-NZ" dirty="0">
                <a:solidFill>
                  <a:schemeClr val="bg2">
                    <a:lumMod val="10000"/>
                  </a:schemeClr>
                </a:solidFill>
              </a:rPr>
              <a:t> Awa </a:t>
            </a:r>
            <a:r>
              <a:rPr lang="en-NZ" dirty="0" err="1">
                <a:solidFill>
                  <a:schemeClr val="bg2">
                    <a:lumMod val="10000"/>
                  </a:schemeClr>
                </a:solidFill>
              </a:rPr>
              <a:t>Tupua</a:t>
            </a:r>
            <a:r>
              <a:rPr lang="en-NZ" dirty="0">
                <a:solidFill>
                  <a:schemeClr val="bg2">
                    <a:lumMod val="10000"/>
                  </a:schemeClr>
                </a:solidFill>
              </a:rPr>
              <a:t> must be exercised or performed, and responsibility for its liabilities must be taken, by </a:t>
            </a:r>
            <a:r>
              <a:rPr lang="en-NZ" dirty="0" err="1">
                <a:solidFill>
                  <a:schemeClr val="bg2">
                    <a:lumMod val="10000"/>
                  </a:schemeClr>
                </a:solidFill>
              </a:rPr>
              <a:t>Te</a:t>
            </a:r>
            <a:r>
              <a:rPr lang="en-NZ" dirty="0">
                <a:solidFill>
                  <a:schemeClr val="bg2">
                    <a:lumMod val="10000"/>
                  </a:schemeClr>
                </a:solidFill>
              </a:rPr>
              <a:t> </a:t>
            </a:r>
            <a:r>
              <a:rPr lang="en-NZ" dirty="0" err="1">
                <a:solidFill>
                  <a:schemeClr val="bg2">
                    <a:lumMod val="10000"/>
                  </a:schemeClr>
                </a:solidFill>
              </a:rPr>
              <a:t>Pou</a:t>
            </a:r>
            <a:r>
              <a:rPr lang="en-NZ" dirty="0">
                <a:solidFill>
                  <a:schemeClr val="bg2">
                    <a:lumMod val="10000"/>
                  </a:schemeClr>
                </a:solidFill>
              </a:rPr>
              <a:t> </a:t>
            </a:r>
            <a:r>
              <a:rPr lang="en-NZ" dirty="0" err="1">
                <a:solidFill>
                  <a:schemeClr val="bg2">
                    <a:lumMod val="10000"/>
                  </a:schemeClr>
                </a:solidFill>
              </a:rPr>
              <a:t>Tupua</a:t>
            </a:r>
            <a:r>
              <a:rPr lang="en-NZ" dirty="0">
                <a:solidFill>
                  <a:schemeClr val="bg2">
                    <a:lumMod val="10000"/>
                  </a:schemeClr>
                </a:solidFill>
              </a:rPr>
              <a:t> on behalf of, and in the name of, </a:t>
            </a:r>
            <a:r>
              <a:rPr lang="en-NZ" dirty="0" err="1">
                <a:solidFill>
                  <a:schemeClr val="bg2">
                    <a:lumMod val="10000"/>
                  </a:schemeClr>
                </a:solidFill>
              </a:rPr>
              <a:t>Te</a:t>
            </a:r>
            <a:r>
              <a:rPr lang="en-NZ" dirty="0">
                <a:solidFill>
                  <a:schemeClr val="bg2">
                    <a:lumMod val="10000"/>
                  </a:schemeClr>
                </a:solidFill>
              </a:rPr>
              <a:t> Awa </a:t>
            </a:r>
            <a:r>
              <a:rPr lang="en-NZ" dirty="0" err="1">
                <a:solidFill>
                  <a:schemeClr val="bg2">
                    <a:lumMod val="10000"/>
                  </a:schemeClr>
                </a:solidFill>
              </a:rPr>
              <a:t>Tupua</a:t>
            </a:r>
            <a:endParaRPr lang="en-NZ" dirty="0">
              <a:solidFill>
                <a:schemeClr val="bg2">
                  <a:lumMod val="10000"/>
                </a:schemeClr>
              </a:solidFill>
            </a:endParaRPr>
          </a:p>
          <a:p>
            <a:endParaRPr lang="en-NZ" dirty="0"/>
          </a:p>
        </p:txBody>
      </p:sp>
    </p:spTree>
    <p:extLst>
      <p:ext uri="{BB962C8B-B14F-4D97-AF65-F5344CB8AC3E}">
        <p14:creationId xmlns:p14="http://schemas.microsoft.com/office/powerpoint/2010/main" val="2357463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460500"/>
          </a:xfrm>
        </p:spPr>
        <p:txBody>
          <a:bodyPr/>
          <a:lstStyle/>
          <a:p>
            <a:pPr algn="ctr"/>
            <a:r>
              <a:rPr lang="en-NZ" dirty="0">
                <a:ln>
                  <a:solidFill>
                    <a:srgbClr val="C00000"/>
                  </a:solidFill>
                </a:ln>
              </a:rPr>
              <a:t>Recognition, </a:t>
            </a:r>
            <a:r>
              <a:rPr lang="en-NZ" dirty="0" smtClean="0">
                <a:ln>
                  <a:solidFill>
                    <a:srgbClr val="C00000"/>
                  </a:solidFill>
                </a:ln>
              </a:rPr>
              <a:t>Engagement, </a:t>
            </a:r>
            <a:r>
              <a:rPr lang="en-NZ" dirty="0" err="1" smtClean="0">
                <a:ln>
                  <a:solidFill>
                    <a:srgbClr val="C00000"/>
                  </a:solidFill>
                </a:ln>
              </a:rPr>
              <a:t>Te</a:t>
            </a:r>
            <a:r>
              <a:rPr lang="en-NZ" dirty="0" smtClean="0">
                <a:ln>
                  <a:solidFill>
                    <a:srgbClr val="C00000"/>
                  </a:solidFill>
                </a:ln>
              </a:rPr>
              <a:t> </a:t>
            </a:r>
            <a:r>
              <a:rPr lang="en-NZ" dirty="0" err="1">
                <a:ln>
                  <a:solidFill>
                    <a:srgbClr val="C00000"/>
                  </a:solidFill>
                </a:ln>
              </a:rPr>
              <a:t>Tino</a:t>
            </a:r>
            <a:r>
              <a:rPr lang="en-NZ" dirty="0">
                <a:ln>
                  <a:solidFill>
                    <a:srgbClr val="C00000"/>
                  </a:solidFill>
                </a:ln>
              </a:rPr>
              <a:t> </a:t>
            </a:r>
            <a:r>
              <a:rPr lang="en-NZ" dirty="0" err="1">
                <a:ln>
                  <a:solidFill>
                    <a:srgbClr val="C00000"/>
                  </a:solidFill>
                </a:ln>
              </a:rPr>
              <a:t>Rangatiratanga</a:t>
            </a:r>
            <a:endParaRPr lang="en-NZ" sz="3200" dirty="0"/>
          </a:p>
        </p:txBody>
      </p:sp>
      <p:sp>
        <p:nvSpPr>
          <p:cNvPr id="3" name="Content Placeholder 2"/>
          <p:cNvSpPr>
            <a:spLocks noGrp="1"/>
          </p:cNvSpPr>
          <p:nvPr>
            <p:ph idx="1"/>
          </p:nvPr>
        </p:nvSpPr>
        <p:spPr>
          <a:xfrm>
            <a:off x="838200" y="2009775"/>
            <a:ext cx="10515600" cy="4167188"/>
          </a:xfrm>
        </p:spPr>
        <p:txBody>
          <a:bodyPr>
            <a:normAutofit fontScale="92500"/>
          </a:bodyPr>
          <a:lstStyle/>
          <a:p>
            <a:pPr marL="0" indent="0" algn="ctr">
              <a:buNone/>
            </a:pPr>
            <a:r>
              <a:rPr lang="en-NZ" dirty="0" smtClean="0"/>
              <a:t>Schools/organisations in relationship with Mana Whenua and local marae</a:t>
            </a:r>
          </a:p>
          <a:p>
            <a:pPr marL="0" indent="0" algn="ctr">
              <a:buNone/>
            </a:pPr>
            <a:r>
              <a:rPr lang="en-NZ" dirty="0" err="1" smtClean="0"/>
              <a:t>Te</a:t>
            </a:r>
            <a:r>
              <a:rPr lang="en-NZ" dirty="0" smtClean="0"/>
              <a:t> Reo classes</a:t>
            </a:r>
          </a:p>
          <a:p>
            <a:pPr marL="0" indent="0" algn="ctr">
              <a:buNone/>
            </a:pPr>
            <a:r>
              <a:rPr lang="en-NZ" dirty="0" err="1" smtClean="0"/>
              <a:t>Te</a:t>
            </a:r>
            <a:r>
              <a:rPr lang="en-NZ" dirty="0" smtClean="0"/>
              <a:t> </a:t>
            </a:r>
            <a:r>
              <a:rPr lang="en-NZ" dirty="0" err="1" smtClean="0"/>
              <a:t>Tiriti</a:t>
            </a:r>
            <a:r>
              <a:rPr lang="en-NZ" dirty="0" smtClean="0"/>
              <a:t> o Waitangi and Constitutional transformation </a:t>
            </a:r>
          </a:p>
          <a:p>
            <a:pPr algn="ctr">
              <a:buFont typeface="Wingdings" panose="05000000000000000000" pitchFamily="2" charset="2"/>
              <a:buChar char="Ø"/>
            </a:pPr>
            <a:r>
              <a:rPr lang="en-NZ" sz="2600" dirty="0" err="1" smtClean="0">
                <a:ln>
                  <a:solidFill>
                    <a:srgbClr val="FFFF00"/>
                  </a:solidFill>
                </a:ln>
              </a:rPr>
              <a:t>Matike</a:t>
            </a:r>
            <a:r>
              <a:rPr lang="en-NZ" sz="2600" dirty="0" smtClean="0">
                <a:ln>
                  <a:solidFill>
                    <a:srgbClr val="FFFF00"/>
                  </a:solidFill>
                </a:ln>
              </a:rPr>
              <a:t> Mai report</a:t>
            </a:r>
          </a:p>
          <a:p>
            <a:pPr algn="ctr">
              <a:buFont typeface="Wingdings" panose="05000000000000000000" pitchFamily="2" charset="2"/>
              <a:buChar char="Ø"/>
            </a:pPr>
            <a:r>
              <a:rPr lang="en-NZ" sz="2600" dirty="0" smtClean="0">
                <a:ln>
                  <a:solidFill>
                    <a:srgbClr val="FFFF00"/>
                  </a:solidFill>
                </a:ln>
              </a:rPr>
              <a:t>Treaty-based constitutions for </a:t>
            </a:r>
            <a:r>
              <a:rPr lang="en-NZ" sz="2600" dirty="0" err="1" smtClean="0">
                <a:ln>
                  <a:solidFill>
                    <a:srgbClr val="FFFF00"/>
                  </a:solidFill>
                </a:ln>
              </a:rPr>
              <a:t>Te</a:t>
            </a:r>
            <a:r>
              <a:rPr lang="en-NZ" sz="2600" dirty="0" smtClean="0">
                <a:ln>
                  <a:solidFill>
                    <a:srgbClr val="FFFF00"/>
                  </a:solidFill>
                </a:ln>
              </a:rPr>
              <a:t> </a:t>
            </a:r>
            <a:r>
              <a:rPr lang="en-NZ" sz="2600" dirty="0" err="1" smtClean="0">
                <a:ln>
                  <a:solidFill>
                    <a:srgbClr val="FFFF00"/>
                  </a:solidFill>
                </a:ln>
              </a:rPr>
              <a:t>Hahi</a:t>
            </a:r>
            <a:r>
              <a:rPr lang="en-NZ" sz="2600" dirty="0" smtClean="0">
                <a:ln>
                  <a:solidFill>
                    <a:srgbClr val="FFFF00"/>
                  </a:solidFill>
                </a:ln>
              </a:rPr>
              <a:t> </a:t>
            </a:r>
            <a:r>
              <a:rPr lang="en-NZ" sz="2600" dirty="0" err="1" smtClean="0">
                <a:ln>
                  <a:solidFill>
                    <a:srgbClr val="FFFF00"/>
                  </a:solidFill>
                </a:ln>
              </a:rPr>
              <a:t>Weteriana</a:t>
            </a:r>
            <a:r>
              <a:rPr lang="en-NZ" sz="2600" dirty="0" smtClean="0">
                <a:ln>
                  <a:solidFill>
                    <a:srgbClr val="FFFF00"/>
                  </a:solidFill>
                </a:ln>
              </a:rPr>
              <a:t>/Methodist Church, Literacy </a:t>
            </a:r>
            <a:r>
              <a:rPr lang="en-NZ" sz="2600" dirty="0" err="1" smtClean="0">
                <a:ln>
                  <a:solidFill>
                    <a:srgbClr val="FFFF00"/>
                  </a:solidFill>
                </a:ln>
              </a:rPr>
              <a:t>Aotearoa</a:t>
            </a:r>
            <a:r>
              <a:rPr lang="en-NZ" sz="2600" dirty="0" smtClean="0">
                <a:ln>
                  <a:solidFill>
                    <a:srgbClr val="FFFF00"/>
                  </a:solidFill>
                </a:ln>
              </a:rPr>
              <a:t> …</a:t>
            </a:r>
          </a:p>
          <a:p>
            <a:pPr marL="0" indent="0" algn="ctr">
              <a:buNone/>
            </a:pPr>
            <a:r>
              <a:rPr lang="en-NZ" dirty="0" smtClean="0"/>
              <a:t>Co-governance involving</a:t>
            </a:r>
            <a:r>
              <a:rPr lang="en-NZ" dirty="0"/>
              <a:t> </a:t>
            </a:r>
            <a:r>
              <a:rPr lang="en-NZ" dirty="0" err="1"/>
              <a:t>hapū</a:t>
            </a:r>
            <a:r>
              <a:rPr lang="en-NZ" dirty="0"/>
              <a:t>/iwi </a:t>
            </a:r>
            <a:r>
              <a:rPr lang="en-NZ" dirty="0" smtClean="0"/>
              <a:t>and Crown bodies</a:t>
            </a:r>
          </a:p>
          <a:p>
            <a:pPr algn="ctr">
              <a:buFont typeface="Wingdings" panose="05000000000000000000" pitchFamily="2" charset="2"/>
              <a:buChar char="Ø"/>
            </a:pPr>
            <a:r>
              <a:rPr lang="en-NZ" sz="2600" dirty="0" smtClean="0">
                <a:ln>
                  <a:solidFill>
                    <a:srgbClr val="FFFF00"/>
                  </a:solidFill>
                </a:ln>
              </a:rPr>
              <a:t>Recognition of mana/personhood of </a:t>
            </a:r>
            <a:r>
              <a:rPr lang="en-NZ" sz="2600" dirty="0" err="1" smtClean="0">
                <a:ln>
                  <a:solidFill>
                    <a:srgbClr val="FFFF00"/>
                  </a:solidFill>
                </a:ln>
              </a:rPr>
              <a:t>Te</a:t>
            </a:r>
            <a:r>
              <a:rPr lang="en-NZ" sz="2600" dirty="0" smtClean="0">
                <a:ln>
                  <a:solidFill>
                    <a:srgbClr val="FFFF00"/>
                  </a:solidFill>
                </a:ln>
              </a:rPr>
              <a:t> Awa </a:t>
            </a:r>
            <a:r>
              <a:rPr lang="en-NZ" sz="2600" dirty="0" err="1" smtClean="0">
                <a:ln>
                  <a:solidFill>
                    <a:srgbClr val="FFFF00"/>
                  </a:solidFill>
                </a:ln>
              </a:rPr>
              <a:t>Tupu</a:t>
            </a:r>
            <a:r>
              <a:rPr lang="en-NZ" sz="2600" dirty="0" smtClean="0">
                <a:ln>
                  <a:solidFill>
                    <a:srgbClr val="FFFF00"/>
                  </a:solidFill>
                </a:ln>
              </a:rPr>
              <a:t> (Whanganui) &amp; Waikato Rivers</a:t>
            </a:r>
          </a:p>
          <a:p>
            <a:pPr marL="0" indent="0" algn="ctr">
              <a:buNone/>
            </a:pPr>
            <a:r>
              <a:rPr lang="en-NZ" dirty="0" err="1" smtClean="0"/>
              <a:t>T</a:t>
            </a:r>
            <a:r>
              <a:rPr lang="en-NZ" dirty="0" err="1"/>
              <a:t>ū</a:t>
            </a:r>
            <a:r>
              <a:rPr lang="en-NZ" dirty="0" err="1" smtClean="0"/>
              <a:t>hoe</a:t>
            </a:r>
            <a:r>
              <a:rPr lang="en-NZ" dirty="0" smtClean="0"/>
              <a:t> </a:t>
            </a:r>
            <a:r>
              <a:rPr lang="en-NZ" dirty="0"/>
              <a:t>Mana </a:t>
            </a:r>
            <a:r>
              <a:rPr lang="en-NZ" dirty="0" err="1"/>
              <a:t>Motuhake</a:t>
            </a:r>
            <a:endParaRPr lang="en-NZ" dirty="0"/>
          </a:p>
        </p:txBody>
      </p:sp>
    </p:spTree>
    <p:extLst>
      <p:ext uri="{BB962C8B-B14F-4D97-AF65-F5344CB8AC3E}">
        <p14:creationId xmlns:p14="http://schemas.microsoft.com/office/powerpoint/2010/main" val="3236773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365125"/>
            <a:ext cx="10982325" cy="1325563"/>
          </a:xfrm>
        </p:spPr>
        <p:txBody>
          <a:bodyPr>
            <a:normAutofit/>
          </a:bodyPr>
          <a:lstStyle/>
          <a:p>
            <a:pPr algn="ctr"/>
            <a:r>
              <a:rPr lang="en-NZ" sz="3600" dirty="0" smtClean="0">
                <a:solidFill>
                  <a:srgbClr val="C00000"/>
                </a:solidFill>
                <a:latin typeface="Times New Roman" panose="02020603050405020304" pitchFamily="18" charset="0"/>
                <a:cs typeface="Times New Roman" panose="02020603050405020304" pitchFamily="18" charset="0"/>
              </a:rPr>
              <a:t>Authority Given to Subdue Other Peoples and Their Lands</a:t>
            </a:r>
            <a:endParaRPr lang="en-NZ" sz="36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85850" y="1847850"/>
            <a:ext cx="9753600" cy="4562475"/>
          </a:xfrm>
        </p:spPr>
        <p:txBody>
          <a:bodyPr>
            <a:normAutofit fontScale="92500" lnSpcReduction="10000"/>
          </a:bodyPr>
          <a:lstStyle/>
          <a:p>
            <a:pPr marL="0" indent="0">
              <a:buNone/>
            </a:pPr>
            <a:r>
              <a:rPr lang="en-NZ" sz="4000" dirty="0">
                <a:latin typeface="Gabriola" panose="04040605051002020D02" pitchFamily="82" charset="0"/>
              </a:rPr>
              <a:t>We had formerly … granted among other things free and ample faculty to the aforesaid King </a:t>
            </a:r>
            <a:r>
              <a:rPr lang="en-NZ" sz="4000" dirty="0" smtClean="0">
                <a:latin typeface="Gabriola" panose="04040605051002020D02" pitchFamily="82" charset="0"/>
              </a:rPr>
              <a:t>Alfonso – to </a:t>
            </a:r>
            <a:r>
              <a:rPr lang="en-NZ" sz="4000" dirty="0">
                <a:latin typeface="Gabriola" panose="04040605051002020D02" pitchFamily="82" charset="0"/>
              </a:rPr>
              <a:t>invade, search out, capture, vanquish, and subdue all Saracens and pagans </a:t>
            </a:r>
            <a:r>
              <a:rPr lang="en-NZ" sz="4000" dirty="0" smtClean="0">
                <a:latin typeface="Gabriola" panose="04040605051002020D02" pitchFamily="82" charset="0"/>
              </a:rPr>
              <a:t>whatsoever</a:t>
            </a:r>
            <a:r>
              <a:rPr lang="en-NZ" sz="4000" dirty="0">
                <a:latin typeface="Gabriola" panose="04040605051002020D02" pitchFamily="82" charset="0"/>
              </a:rPr>
              <a:t> </a:t>
            </a:r>
            <a:r>
              <a:rPr lang="en-NZ" sz="4000" dirty="0" smtClean="0">
                <a:latin typeface="Gabriola" panose="04040605051002020D02" pitchFamily="82" charset="0"/>
              </a:rPr>
              <a:t>… </a:t>
            </a:r>
            <a:r>
              <a:rPr lang="en-NZ" sz="4000" dirty="0">
                <a:latin typeface="Gabriola" panose="04040605051002020D02" pitchFamily="82" charset="0"/>
              </a:rPr>
              <a:t>and the kingdoms, dukedoms, principalities, dominions, possessions, and all movable and immovable goods whatsoever held and possessed by them and to reduce their persons to perpetual </a:t>
            </a:r>
            <a:r>
              <a:rPr lang="en-NZ" sz="4000" dirty="0" smtClean="0">
                <a:latin typeface="Gabriola" panose="04040605051002020D02" pitchFamily="82" charset="0"/>
              </a:rPr>
              <a:t>slavery …</a:t>
            </a:r>
          </a:p>
          <a:p>
            <a:pPr marL="0" indent="0" algn="ctr">
              <a:buNone/>
            </a:pPr>
            <a:endParaRPr lang="en-NZ" dirty="0" smtClean="0">
              <a:latin typeface="Times New Roman" panose="02020603050405020304" pitchFamily="18" charset="0"/>
              <a:cs typeface="Times New Roman" panose="02020603050405020304" pitchFamily="18" charset="0"/>
            </a:endParaRPr>
          </a:p>
          <a:p>
            <a:pPr marL="0" indent="0" algn="ctr">
              <a:buNone/>
            </a:pPr>
            <a:r>
              <a:rPr lang="en-NZ" dirty="0" smtClean="0">
                <a:latin typeface="Times New Roman" panose="02020603050405020304" pitchFamily="18" charset="0"/>
                <a:cs typeface="Times New Roman" panose="02020603050405020304" pitchFamily="18" charset="0"/>
              </a:rPr>
              <a:t>Pope Nicholas V, </a:t>
            </a:r>
            <a:r>
              <a:rPr lang="en-NZ" i="1" dirty="0" smtClean="0">
                <a:latin typeface="Times New Roman" panose="02020603050405020304" pitchFamily="18" charset="0"/>
                <a:cs typeface="Times New Roman" panose="02020603050405020304" pitchFamily="18" charset="0"/>
              </a:rPr>
              <a:t>Romanus Pontifex</a:t>
            </a:r>
            <a:r>
              <a:rPr lang="en-NZ" dirty="0" smtClean="0">
                <a:latin typeface="Times New Roman" panose="02020603050405020304" pitchFamily="18" charset="0"/>
                <a:cs typeface="Times New Roman" panose="02020603050405020304" pitchFamily="18" charset="0"/>
              </a:rPr>
              <a:t>, 1454</a:t>
            </a:r>
          </a:p>
          <a:p>
            <a:pPr marL="0" indent="0" algn="ctr">
              <a:buNone/>
            </a:pPr>
            <a:r>
              <a:rPr lang="en-NZ" sz="2200" dirty="0" smtClean="0">
                <a:latin typeface="Times New Roman" panose="02020603050405020304" pitchFamily="18" charset="0"/>
                <a:cs typeface="Times New Roman" panose="02020603050405020304" pitchFamily="18" charset="0"/>
              </a:rPr>
              <a:t>Papal Bull addressed to King Alfonso of Spain</a:t>
            </a:r>
          </a:p>
          <a:p>
            <a:pPr marL="0" indent="0">
              <a:buNone/>
            </a:pPr>
            <a:endParaRPr lang="en-NZ" sz="3600" dirty="0">
              <a:latin typeface="Gabriola" panose="04040605051002020D02" pitchFamily="82" charset="0"/>
            </a:endParaRPr>
          </a:p>
        </p:txBody>
      </p:sp>
    </p:spTree>
    <p:extLst>
      <p:ext uri="{BB962C8B-B14F-4D97-AF65-F5344CB8AC3E}">
        <p14:creationId xmlns:p14="http://schemas.microsoft.com/office/powerpoint/2010/main" val="1010961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61925"/>
            <a:ext cx="10515600" cy="6296025"/>
          </a:xfrm>
        </p:spPr>
        <p:txBody>
          <a:bodyPr/>
          <a:lstStyle/>
          <a:p>
            <a:r>
              <a:rPr lang="en-NZ" dirty="0" smtClean="0">
                <a:ln>
                  <a:solidFill>
                    <a:srgbClr val="008000"/>
                  </a:solidFill>
                </a:ln>
                <a:effectLst>
                  <a:outerShdw blurRad="50800" dist="38100" dir="2700000" algn="tl" rotWithShape="0">
                    <a:prstClr val="black">
                      <a:alpha val="40000"/>
                    </a:prstClr>
                  </a:outerShdw>
                </a:effectLst>
              </a:rPr>
              <a:t>What can we do? what is already being done? to bring the Government and those of settler descent into relationships of real engagement with </a:t>
            </a:r>
            <a:r>
              <a:rPr lang="en-NZ" dirty="0" err="1" smtClean="0">
                <a:ln>
                  <a:solidFill>
                    <a:srgbClr val="008000"/>
                  </a:solidFill>
                </a:ln>
                <a:effectLst>
                  <a:outerShdw blurRad="50800" dist="38100" dir="2700000" algn="tl" rotWithShape="0">
                    <a:prstClr val="black">
                      <a:alpha val="40000"/>
                    </a:prstClr>
                  </a:outerShdw>
                </a:effectLst>
              </a:rPr>
              <a:t>tangata</a:t>
            </a:r>
            <a:r>
              <a:rPr lang="en-NZ" dirty="0" smtClean="0">
                <a:ln>
                  <a:solidFill>
                    <a:srgbClr val="008000"/>
                  </a:solidFill>
                </a:ln>
                <a:effectLst>
                  <a:outerShdw blurRad="50800" dist="38100" dir="2700000" algn="tl" rotWithShape="0">
                    <a:prstClr val="black">
                      <a:alpha val="40000"/>
                    </a:prstClr>
                  </a:outerShdw>
                </a:effectLst>
              </a:rPr>
              <a:t> whenua?</a:t>
            </a:r>
            <a:br>
              <a:rPr lang="en-NZ" dirty="0" smtClean="0">
                <a:ln>
                  <a:solidFill>
                    <a:srgbClr val="008000"/>
                  </a:solidFill>
                </a:ln>
                <a:effectLst>
                  <a:outerShdw blurRad="50800" dist="38100" dir="2700000" algn="tl" rotWithShape="0">
                    <a:prstClr val="black">
                      <a:alpha val="40000"/>
                    </a:prstClr>
                  </a:outerShdw>
                </a:effectLst>
              </a:rPr>
            </a:br>
            <a:r>
              <a:rPr lang="en-NZ" dirty="0">
                <a:ln>
                  <a:solidFill>
                    <a:srgbClr val="008000"/>
                  </a:solidFill>
                </a:ln>
                <a:effectLst>
                  <a:outerShdw blurRad="50800" dist="38100" dir="2700000" algn="tl" rotWithShape="0">
                    <a:prstClr val="black">
                      <a:alpha val="40000"/>
                    </a:prstClr>
                  </a:outerShdw>
                </a:effectLst>
              </a:rPr>
              <a:t/>
            </a:r>
            <a:br>
              <a:rPr lang="en-NZ" dirty="0">
                <a:ln>
                  <a:solidFill>
                    <a:srgbClr val="008000"/>
                  </a:solidFill>
                </a:ln>
                <a:effectLst>
                  <a:outerShdw blurRad="50800" dist="38100" dir="2700000" algn="tl" rotWithShape="0">
                    <a:prstClr val="black">
                      <a:alpha val="40000"/>
                    </a:prstClr>
                  </a:outerShdw>
                </a:effectLst>
              </a:rPr>
            </a:br>
            <a:r>
              <a:rPr lang="en-NZ" dirty="0" smtClean="0">
                <a:ln>
                  <a:solidFill>
                    <a:srgbClr val="008000"/>
                  </a:solidFill>
                </a:ln>
                <a:effectLst>
                  <a:outerShdw blurRad="50800" dist="38100" dir="2700000" algn="tl" rotWithShape="0">
                    <a:prstClr val="black">
                      <a:alpha val="40000"/>
                    </a:prstClr>
                  </a:outerShdw>
                </a:effectLst>
              </a:rPr>
              <a:t>Any other thoughts/recommendations coming out of this discussion?</a:t>
            </a:r>
            <a:endParaRPr lang="en-NZ" dirty="0">
              <a:ln>
                <a:solidFill>
                  <a:srgbClr val="008000"/>
                </a:solidFill>
              </a:ln>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1525191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5250" y="-285750"/>
            <a:ext cx="11887201" cy="3209925"/>
          </a:xfrm>
        </p:spPr>
        <p:txBody>
          <a:bodyPr>
            <a:normAutofit/>
          </a:bodyPr>
          <a:lstStyle/>
          <a:p>
            <a:pPr algn="ctr"/>
            <a:r>
              <a:rPr lang="en-NZ" sz="3600" dirty="0" smtClean="0">
                <a:solidFill>
                  <a:srgbClr val="C00000"/>
                </a:solidFill>
                <a:latin typeface="Times New Roman" panose="02020603050405020304" pitchFamily="18" charset="0"/>
                <a:cs typeface="Times New Roman" panose="02020603050405020304" pitchFamily="18" charset="0"/>
              </a:rPr>
              <a:t>Division </a:t>
            </a:r>
            <a:r>
              <a:rPr lang="en-NZ" sz="3600" dirty="0">
                <a:solidFill>
                  <a:srgbClr val="C00000"/>
                </a:solidFill>
                <a:latin typeface="Times New Roman" panose="02020603050405020304" pitchFamily="18" charset="0"/>
                <a:cs typeface="Times New Roman" panose="02020603050405020304" pitchFamily="18" charset="0"/>
              </a:rPr>
              <a:t>of the </a:t>
            </a:r>
            <a:r>
              <a:rPr lang="en-NZ" sz="3600" dirty="0" smtClean="0">
                <a:solidFill>
                  <a:srgbClr val="C00000"/>
                </a:solidFill>
                <a:latin typeface="Times New Roman" panose="02020603050405020304" pitchFamily="18" charset="0"/>
                <a:cs typeface="Times New Roman" panose="02020603050405020304" pitchFamily="18" charset="0"/>
              </a:rPr>
              <a:t>‘undiscovered’ </a:t>
            </a:r>
            <a:r>
              <a:rPr lang="en-NZ" sz="3600" dirty="0">
                <a:solidFill>
                  <a:srgbClr val="C00000"/>
                </a:solidFill>
                <a:latin typeface="Times New Roman" panose="02020603050405020304" pitchFamily="18" charset="0"/>
                <a:cs typeface="Times New Roman" panose="02020603050405020304" pitchFamily="18" charset="0"/>
              </a:rPr>
              <a:t>world </a:t>
            </a:r>
            <a:r>
              <a:rPr lang="en-NZ" sz="3600" dirty="0" smtClean="0">
                <a:solidFill>
                  <a:srgbClr val="C00000"/>
                </a:solidFill>
                <a:latin typeface="Times New Roman" panose="02020603050405020304" pitchFamily="18" charset="0"/>
                <a:cs typeface="Times New Roman" panose="02020603050405020304" pitchFamily="18" charset="0"/>
              </a:rPr>
              <a:t>between </a:t>
            </a:r>
            <a:r>
              <a:rPr lang="en-NZ" sz="3600" dirty="0">
                <a:solidFill>
                  <a:srgbClr val="C00000"/>
                </a:solidFill>
                <a:latin typeface="Times New Roman" panose="02020603050405020304" pitchFamily="18" charset="0"/>
                <a:cs typeface="Times New Roman" panose="02020603050405020304" pitchFamily="18" charset="0"/>
              </a:rPr>
              <a:t>Spain &amp;</a:t>
            </a:r>
            <a:r>
              <a:rPr lang="en-NZ" sz="3600" dirty="0" smtClean="0">
                <a:solidFill>
                  <a:srgbClr val="C00000"/>
                </a:solidFill>
                <a:latin typeface="Times New Roman" panose="02020603050405020304" pitchFamily="18" charset="0"/>
                <a:cs typeface="Times New Roman" panose="02020603050405020304" pitchFamily="18" charset="0"/>
              </a:rPr>
              <a:t> </a:t>
            </a:r>
            <a:r>
              <a:rPr lang="en-NZ" sz="3600" dirty="0">
                <a:solidFill>
                  <a:srgbClr val="C00000"/>
                </a:solidFill>
                <a:latin typeface="Times New Roman" panose="02020603050405020304" pitchFamily="18" charset="0"/>
                <a:cs typeface="Times New Roman" panose="02020603050405020304" pitchFamily="18" charset="0"/>
              </a:rPr>
              <a:t>Portugal</a:t>
            </a:r>
            <a:br>
              <a:rPr lang="en-NZ" sz="3600" dirty="0">
                <a:solidFill>
                  <a:srgbClr val="C00000"/>
                </a:solidFill>
                <a:latin typeface="Times New Roman" panose="02020603050405020304" pitchFamily="18" charset="0"/>
                <a:cs typeface="Times New Roman" panose="02020603050405020304" pitchFamily="18" charset="0"/>
              </a:rPr>
            </a:br>
            <a:r>
              <a:rPr lang="en-NZ" dirty="0"/>
              <a:t/>
            </a:r>
            <a:br>
              <a:rPr lang="en-NZ" dirty="0"/>
            </a:br>
            <a:endParaRPr lang="en-NZ" dirty="0"/>
          </a:p>
        </p:txBody>
      </p:sp>
      <p:sp>
        <p:nvSpPr>
          <p:cNvPr id="5" name="Content Placeholder 4"/>
          <p:cNvSpPr>
            <a:spLocks noGrp="1"/>
          </p:cNvSpPr>
          <p:nvPr>
            <p:ph idx="1"/>
          </p:nvPr>
        </p:nvSpPr>
        <p:spPr>
          <a:xfrm>
            <a:off x="790575" y="1381125"/>
            <a:ext cx="10477500" cy="5362575"/>
          </a:xfrm>
        </p:spPr>
        <p:txBody>
          <a:bodyPr>
            <a:normAutofit lnSpcReduction="10000"/>
          </a:bodyPr>
          <a:lstStyle/>
          <a:p>
            <a:pPr marL="0" indent="0">
              <a:buNone/>
            </a:pPr>
            <a:r>
              <a:rPr lang="en-NZ" sz="3200" dirty="0">
                <a:latin typeface="Gabriola" panose="04040605051002020D02" pitchFamily="82" charset="0"/>
                <a:cs typeface="Calibri" panose="020F0502020204030204" pitchFamily="34" charset="0"/>
              </a:rPr>
              <a:t>We have </a:t>
            </a:r>
            <a:r>
              <a:rPr lang="en-NZ" sz="3200" dirty="0" smtClean="0">
                <a:latin typeface="Gabriola" panose="04040605051002020D02" pitchFamily="82" charset="0"/>
                <a:cs typeface="Calibri" panose="020F0502020204030204" pitchFamily="34" charset="0"/>
              </a:rPr>
              <a:t>learned </a:t>
            </a:r>
            <a:r>
              <a:rPr lang="en-NZ" sz="3200" dirty="0">
                <a:latin typeface="Gabriola" panose="04040605051002020D02" pitchFamily="82" charset="0"/>
                <a:cs typeface="Calibri" panose="020F0502020204030204" pitchFamily="34" charset="0"/>
              </a:rPr>
              <a:t>that you, who for a long time had intended to seek out and discover certain islands and </a:t>
            </a:r>
            <a:r>
              <a:rPr lang="en-NZ" sz="3200" dirty="0" err="1">
                <a:latin typeface="Gabriola" panose="04040605051002020D02" pitchFamily="82" charset="0"/>
                <a:cs typeface="Calibri" panose="020F0502020204030204" pitchFamily="34" charset="0"/>
              </a:rPr>
              <a:t>mainlands</a:t>
            </a:r>
            <a:r>
              <a:rPr lang="en-NZ" sz="3200" dirty="0">
                <a:latin typeface="Gabriola" panose="04040605051002020D02" pitchFamily="82" charset="0"/>
                <a:cs typeface="Calibri" panose="020F0502020204030204" pitchFamily="34" charset="0"/>
              </a:rPr>
              <a:t> </a:t>
            </a:r>
            <a:r>
              <a:rPr lang="en-NZ" sz="3200" dirty="0" smtClean="0">
                <a:latin typeface="Gabriola" panose="04040605051002020D02" pitchFamily="82" charset="0"/>
                <a:cs typeface="Calibri" panose="020F0502020204030204" pitchFamily="34" charset="0"/>
              </a:rPr>
              <a:t>… </a:t>
            </a:r>
            <a:r>
              <a:rPr lang="en-NZ" sz="3200" dirty="0">
                <a:latin typeface="Gabriola" panose="04040605051002020D02" pitchFamily="82" charset="0"/>
                <a:cs typeface="Calibri" panose="020F0502020204030204" pitchFamily="34" charset="0"/>
              </a:rPr>
              <a:t>to the end that you might bring to the worship of our Redeemer and the profession of the Catholic faith their residents and </a:t>
            </a:r>
            <a:r>
              <a:rPr lang="en-NZ" sz="3200" dirty="0" smtClean="0">
                <a:latin typeface="Gabriola" panose="04040605051002020D02" pitchFamily="82" charset="0"/>
                <a:cs typeface="Calibri" panose="020F0502020204030204" pitchFamily="34" charset="0"/>
              </a:rPr>
              <a:t>inhabitants … </a:t>
            </a:r>
          </a:p>
          <a:p>
            <a:pPr marL="0" indent="0">
              <a:buNone/>
            </a:pPr>
            <a:r>
              <a:rPr lang="en-NZ" sz="3200" dirty="0">
                <a:latin typeface="Gabriola" panose="04040605051002020D02" pitchFamily="82" charset="0"/>
                <a:cs typeface="Calibri" panose="020F0502020204030204" pitchFamily="34" charset="0"/>
              </a:rPr>
              <a:t>Y</a:t>
            </a:r>
            <a:r>
              <a:rPr lang="en-NZ" sz="3200" dirty="0" smtClean="0">
                <a:latin typeface="Gabriola" panose="04040605051002020D02" pitchFamily="82" charset="0"/>
                <a:cs typeface="Calibri" panose="020F0502020204030204" pitchFamily="34" charset="0"/>
              </a:rPr>
              <a:t>ou chose </a:t>
            </a:r>
            <a:r>
              <a:rPr lang="en-NZ" sz="3200" dirty="0">
                <a:latin typeface="Gabriola" panose="04040605051002020D02" pitchFamily="82" charset="0"/>
                <a:cs typeface="Calibri" panose="020F0502020204030204" pitchFamily="34" charset="0"/>
              </a:rPr>
              <a:t>our beloved son, Christopher </a:t>
            </a:r>
            <a:r>
              <a:rPr lang="en-NZ" sz="3200" dirty="0" smtClean="0">
                <a:latin typeface="Gabriola" panose="04040605051002020D02" pitchFamily="82" charset="0"/>
                <a:cs typeface="Calibri" panose="020F0502020204030204" pitchFamily="34" charset="0"/>
              </a:rPr>
              <a:t>Columbus … and </a:t>
            </a:r>
            <a:r>
              <a:rPr lang="en-NZ" sz="3200" dirty="0">
                <a:ln>
                  <a:solidFill>
                    <a:srgbClr val="FF0000"/>
                  </a:solidFill>
                </a:ln>
                <a:latin typeface="Gabriola" panose="04040605051002020D02" pitchFamily="82" charset="0"/>
                <a:cs typeface="Calibri" panose="020F0502020204030204" pitchFamily="34" charset="0"/>
              </a:rPr>
              <a:t>they at </a:t>
            </a:r>
            <a:r>
              <a:rPr lang="en-NZ" sz="3200" dirty="0" smtClean="0">
                <a:ln>
                  <a:solidFill>
                    <a:srgbClr val="FF0000"/>
                  </a:solidFill>
                </a:ln>
                <a:latin typeface="Gabriola" panose="04040605051002020D02" pitchFamily="82" charset="0"/>
                <a:cs typeface="Calibri" panose="020F0502020204030204" pitchFamily="34" charset="0"/>
              </a:rPr>
              <a:t>length discovered </a:t>
            </a:r>
            <a:r>
              <a:rPr lang="en-NZ" sz="3200" dirty="0">
                <a:ln>
                  <a:solidFill>
                    <a:srgbClr val="FF0000"/>
                  </a:solidFill>
                </a:ln>
                <a:latin typeface="Gabriola" panose="04040605051002020D02" pitchFamily="82" charset="0"/>
                <a:cs typeface="Calibri" panose="020F0502020204030204" pitchFamily="34" charset="0"/>
              </a:rPr>
              <a:t>certain very remote islands and even </a:t>
            </a:r>
            <a:r>
              <a:rPr lang="en-NZ" sz="3200" dirty="0" err="1">
                <a:ln>
                  <a:solidFill>
                    <a:srgbClr val="FF0000"/>
                  </a:solidFill>
                </a:ln>
                <a:latin typeface="Gabriola" panose="04040605051002020D02" pitchFamily="82" charset="0"/>
                <a:cs typeface="Calibri" panose="020F0502020204030204" pitchFamily="34" charset="0"/>
              </a:rPr>
              <a:t>mainlands</a:t>
            </a:r>
            <a:r>
              <a:rPr lang="en-NZ" sz="3200" dirty="0">
                <a:ln>
                  <a:solidFill>
                    <a:srgbClr val="FF0000"/>
                  </a:solidFill>
                </a:ln>
                <a:latin typeface="Gabriola" panose="04040605051002020D02" pitchFamily="82" charset="0"/>
                <a:cs typeface="Calibri" panose="020F0502020204030204" pitchFamily="34" charset="0"/>
              </a:rPr>
              <a:t> that hitherto had not been discovered by others</a:t>
            </a:r>
            <a:r>
              <a:rPr lang="en-NZ" sz="3200" dirty="0">
                <a:latin typeface="Gabriola" panose="04040605051002020D02" pitchFamily="82" charset="0"/>
                <a:cs typeface="Calibri" panose="020F0502020204030204" pitchFamily="34" charset="0"/>
              </a:rPr>
              <a:t>; wherein dwell very many peoples living in </a:t>
            </a:r>
            <a:r>
              <a:rPr lang="en-NZ" sz="3200" dirty="0" smtClean="0">
                <a:latin typeface="Gabriola" panose="04040605051002020D02" pitchFamily="82" charset="0"/>
                <a:cs typeface="Calibri" panose="020F0502020204030204" pitchFamily="34" charset="0"/>
              </a:rPr>
              <a:t>peace … and </a:t>
            </a:r>
            <a:r>
              <a:rPr lang="en-NZ" sz="3200" dirty="0">
                <a:latin typeface="Gabriola" panose="04040605051002020D02" pitchFamily="82" charset="0"/>
                <a:cs typeface="Calibri" panose="020F0502020204030204" pitchFamily="34" charset="0"/>
              </a:rPr>
              <a:t>seem sufficiently disposed to embrace the Catholic faith </a:t>
            </a:r>
            <a:r>
              <a:rPr lang="en-NZ" sz="3200" dirty="0">
                <a:ln>
                  <a:solidFill>
                    <a:srgbClr val="FF0000"/>
                  </a:solidFill>
                </a:ln>
                <a:latin typeface="Gabriola" panose="04040605051002020D02" pitchFamily="82" charset="0"/>
                <a:cs typeface="Calibri" panose="020F0502020204030204" pitchFamily="34" charset="0"/>
              </a:rPr>
              <a:t>and be trained in good </a:t>
            </a:r>
            <a:r>
              <a:rPr lang="en-NZ" sz="3200" dirty="0" smtClean="0">
                <a:ln>
                  <a:solidFill>
                    <a:srgbClr val="FF0000"/>
                  </a:solidFill>
                </a:ln>
                <a:latin typeface="Gabriola" panose="04040605051002020D02" pitchFamily="82" charset="0"/>
                <a:cs typeface="Calibri" panose="020F0502020204030204" pitchFamily="34" charset="0"/>
              </a:rPr>
              <a:t>morals</a:t>
            </a:r>
            <a:r>
              <a:rPr lang="en-NZ" sz="3200" dirty="0" smtClean="0">
                <a:latin typeface="Gabriola" panose="04040605051002020D02" pitchFamily="82" charset="0"/>
                <a:cs typeface="Calibri" panose="020F0502020204030204" pitchFamily="34" charset="0"/>
              </a:rPr>
              <a:t> ..</a:t>
            </a:r>
            <a:endParaRPr lang="en-NZ" sz="3200" dirty="0">
              <a:latin typeface="Gabriola" panose="04040605051002020D02" pitchFamily="82" charset="0"/>
              <a:cs typeface="Calibri" panose="020F0502020204030204" pitchFamily="34" charset="0"/>
            </a:endParaRPr>
          </a:p>
          <a:p>
            <a:pPr marL="0" indent="0">
              <a:buNone/>
            </a:pPr>
            <a:r>
              <a:rPr lang="en-NZ" sz="3200" dirty="0" smtClean="0">
                <a:latin typeface="Gabriola" panose="04040605051002020D02" pitchFamily="82" charset="0"/>
                <a:cs typeface="Calibri" panose="020F0502020204030204" pitchFamily="34" charset="0"/>
              </a:rPr>
              <a:t>In </a:t>
            </a:r>
            <a:r>
              <a:rPr lang="en-NZ" sz="3200" dirty="0">
                <a:latin typeface="Gabriola" panose="04040605051002020D02" pitchFamily="82" charset="0"/>
                <a:cs typeface="Calibri" panose="020F0502020204030204" pitchFamily="34" charset="0"/>
              </a:rPr>
              <a:t>the islands and countries already discovered are found gold, spices, and very many other precious things of divers kinds and qualities</a:t>
            </a:r>
            <a:r>
              <a:rPr lang="en-NZ" sz="3200" dirty="0" smtClean="0">
                <a:latin typeface="Gabriola" panose="04040605051002020D02" pitchFamily="82" charset="0"/>
                <a:cs typeface="Calibri" panose="020F0502020204030204" pitchFamily="34" charset="0"/>
              </a:rPr>
              <a:t>.</a:t>
            </a:r>
          </a:p>
          <a:p>
            <a:pPr marL="0" indent="0" algn="ctr">
              <a:buNone/>
            </a:pPr>
            <a:endParaRPr lang="en-NZ" sz="900" dirty="0" smtClean="0">
              <a:latin typeface="Times New Roman" panose="02020603050405020304" pitchFamily="18" charset="0"/>
              <a:cs typeface="Times New Roman" panose="02020603050405020304" pitchFamily="18" charset="0"/>
            </a:endParaRPr>
          </a:p>
          <a:p>
            <a:pPr marL="0" indent="0" algn="ctr">
              <a:buNone/>
            </a:pPr>
            <a:r>
              <a:rPr lang="en-NZ" sz="2600" dirty="0" smtClean="0">
                <a:latin typeface="Times New Roman" panose="02020603050405020304" pitchFamily="18" charset="0"/>
                <a:cs typeface="Times New Roman" panose="02020603050405020304" pitchFamily="18" charset="0"/>
              </a:rPr>
              <a:t>Pope </a:t>
            </a:r>
            <a:r>
              <a:rPr lang="en-NZ" sz="2600" dirty="0">
                <a:latin typeface="Times New Roman" panose="02020603050405020304" pitchFamily="18" charset="0"/>
                <a:cs typeface="Times New Roman" panose="02020603050405020304" pitchFamily="18" charset="0"/>
              </a:rPr>
              <a:t>Alexander </a:t>
            </a:r>
            <a:r>
              <a:rPr lang="en-NZ" sz="2600" dirty="0" smtClean="0">
                <a:latin typeface="Times New Roman" panose="02020603050405020304" pitchFamily="18" charset="0"/>
                <a:cs typeface="Times New Roman" panose="02020603050405020304" pitchFamily="18" charset="0"/>
              </a:rPr>
              <a:t>VI,</a:t>
            </a:r>
            <a:r>
              <a:rPr lang="en-NZ" sz="2600" i="1" dirty="0">
                <a:latin typeface="Times New Roman" panose="02020603050405020304" pitchFamily="18" charset="0"/>
                <a:cs typeface="Times New Roman" panose="02020603050405020304" pitchFamily="18" charset="0"/>
              </a:rPr>
              <a:t> Inter </a:t>
            </a:r>
            <a:r>
              <a:rPr lang="en-NZ" sz="2600" i="1" dirty="0" err="1" smtClean="0">
                <a:latin typeface="Times New Roman" panose="02020603050405020304" pitchFamily="18" charset="0"/>
                <a:cs typeface="Times New Roman" panose="02020603050405020304" pitchFamily="18" charset="0"/>
              </a:rPr>
              <a:t>Caetera</a:t>
            </a:r>
            <a:r>
              <a:rPr lang="en-NZ" sz="2600" dirty="0">
                <a:latin typeface="Times New Roman" panose="02020603050405020304" pitchFamily="18" charset="0"/>
                <a:cs typeface="Times New Roman" panose="02020603050405020304" pitchFamily="18" charset="0"/>
              </a:rPr>
              <a:t>,</a:t>
            </a:r>
            <a:r>
              <a:rPr lang="en-NZ" sz="2600" dirty="0" smtClean="0">
                <a:latin typeface="Times New Roman" panose="02020603050405020304" pitchFamily="18" charset="0"/>
                <a:cs typeface="Times New Roman" panose="02020603050405020304" pitchFamily="18" charset="0"/>
              </a:rPr>
              <a:t> </a:t>
            </a:r>
            <a:r>
              <a:rPr lang="en-NZ" sz="2600" dirty="0">
                <a:latin typeface="Times New Roman" panose="02020603050405020304" pitchFamily="18" charset="0"/>
                <a:cs typeface="Times New Roman" panose="02020603050405020304" pitchFamily="18" charset="0"/>
              </a:rPr>
              <a:t>1493</a:t>
            </a:r>
          </a:p>
        </p:txBody>
      </p:sp>
    </p:spTree>
    <p:extLst>
      <p:ext uri="{BB962C8B-B14F-4D97-AF65-F5344CB8AC3E}">
        <p14:creationId xmlns:p14="http://schemas.microsoft.com/office/powerpoint/2010/main" val="1656967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7176"/>
            <a:ext cx="10410825" cy="1181100"/>
          </a:xfrm>
        </p:spPr>
        <p:txBody>
          <a:bodyPr>
            <a:normAutofit/>
          </a:bodyPr>
          <a:lstStyle/>
          <a:p>
            <a:pPr algn="ctr"/>
            <a:r>
              <a:rPr lang="en-NZ" sz="3600" dirty="0" smtClean="0">
                <a:solidFill>
                  <a:srgbClr val="C00000"/>
                </a:solidFill>
                <a:latin typeface="Times New Roman" panose="02020603050405020304" pitchFamily="18" charset="0"/>
                <a:cs typeface="Times New Roman" panose="02020603050405020304" pitchFamily="18" charset="0"/>
              </a:rPr>
              <a:t>The </a:t>
            </a:r>
            <a:r>
              <a:rPr lang="en-NZ" sz="3600" dirty="0">
                <a:solidFill>
                  <a:srgbClr val="C00000"/>
                </a:solidFill>
                <a:latin typeface="Times New Roman" panose="02020603050405020304" pitchFamily="18" charset="0"/>
                <a:cs typeface="Times New Roman" panose="02020603050405020304" pitchFamily="18" charset="0"/>
              </a:rPr>
              <a:t>Spanish </a:t>
            </a:r>
            <a:r>
              <a:rPr lang="en-NZ" sz="3600" dirty="0" smtClean="0">
                <a:solidFill>
                  <a:srgbClr val="C00000"/>
                </a:solidFill>
                <a:latin typeface="Times New Roman" panose="02020603050405020304" pitchFamily="18" charset="0"/>
                <a:cs typeface="Times New Roman" panose="02020603050405020304" pitchFamily="18" charset="0"/>
              </a:rPr>
              <a:t>Invaders</a:t>
            </a:r>
            <a:endParaRPr lang="en-NZ" sz="36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438276"/>
            <a:ext cx="10515600" cy="5210173"/>
          </a:xfrm>
        </p:spPr>
        <p:txBody>
          <a:bodyPr>
            <a:normAutofit fontScale="92500" lnSpcReduction="10000"/>
          </a:bodyPr>
          <a:lstStyle/>
          <a:p>
            <a:pPr marL="0" indent="0">
              <a:buNone/>
            </a:pPr>
            <a:r>
              <a:rPr lang="en-NZ" sz="3900" dirty="0">
                <a:latin typeface="Gabriola" panose="04040605051002020D02" pitchFamily="82" charset="0"/>
              </a:rPr>
              <a:t>Into and among these gentle sheep … did creep the Spaniards, who no sooner had knowledge of these people than they became like fierce wolves and tigers and lions who have gone many days without food or nourishment. And no other thing have they done for forty years until this day, and still today see fit to do, but … destroy the Indians by all manner of cruelty … to such a degree that on the Island of Hispaniola, of the above three millions souls that we once saw, today there be no more than two hundred of those native people remaining. </a:t>
            </a:r>
            <a:endParaRPr lang="en-NZ" sz="3900" dirty="0" smtClean="0">
              <a:latin typeface="Gabriola" panose="04040605051002020D02" pitchFamily="82" charset="0"/>
            </a:endParaRPr>
          </a:p>
          <a:p>
            <a:pPr marL="0" indent="0" algn="ctr">
              <a:buNone/>
            </a:pPr>
            <a:endParaRPr lang="en-NZ" sz="2600" dirty="0" smtClean="0">
              <a:latin typeface="Times New Roman" panose="02020603050405020304" pitchFamily="18" charset="0"/>
              <a:cs typeface="Times New Roman" panose="02020603050405020304" pitchFamily="18" charset="0"/>
            </a:endParaRPr>
          </a:p>
          <a:p>
            <a:pPr marL="0" indent="0" algn="ctr">
              <a:buNone/>
            </a:pPr>
            <a:r>
              <a:rPr lang="en-NZ" sz="2600" dirty="0" err="1" smtClean="0">
                <a:latin typeface="Times New Roman" panose="02020603050405020304" pitchFamily="18" charset="0"/>
                <a:cs typeface="Times New Roman" panose="02020603050405020304" pitchFamily="18" charset="0"/>
              </a:rPr>
              <a:t>Bartolomé</a:t>
            </a:r>
            <a:r>
              <a:rPr lang="en-NZ" sz="2600" dirty="0" smtClean="0">
                <a:latin typeface="Times New Roman" panose="02020603050405020304" pitchFamily="18" charset="0"/>
                <a:cs typeface="Times New Roman" panose="02020603050405020304" pitchFamily="18" charset="0"/>
              </a:rPr>
              <a:t> </a:t>
            </a:r>
            <a:r>
              <a:rPr lang="en-NZ" sz="2600" dirty="0">
                <a:latin typeface="Times New Roman" panose="02020603050405020304" pitchFamily="18" charset="0"/>
                <a:cs typeface="Times New Roman" panose="02020603050405020304" pitchFamily="18" charset="0"/>
              </a:rPr>
              <a:t>de las Casas </a:t>
            </a:r>
            <a:r>
              <a:rPr lang="en-NZ" sz="2600" i="1" dirty="0" smtClean="0">
                <a:latin typeface="Times New Roman" panose="02020603050405020304" pitchFamily="18" charset="0"/>
                <a:cs typeface="Times New Roman" panose="02020603050405020304" pitchFamily="18" charset="0"/>
              </a:rPr>
              <a:t>A Short </a:t>
            </a:r>
            <a:r>
              <a:rPr lang="en-NZ" sz="2600" i="1" dirty="0">
                <a:latin typeface="Times New Roman" panose="02020603050405020304" pitchFamily="18" charset="0"/>
                <a:cs typeface="Times New Roman" panose="02020603050405020304" pitchFamily="18" charset="0"/>
              </a:rPr>
              <a:t>A</a:t>
            </a:r>
            <a:r>
              <a:rPr lang="en-NZ" sz="2600" i="1" dirty="0" smtClean="0">
                <a:latin typeface="Times New Roman" panose="02020603050405020304" pitchFamily="18" charset="0"/>
                <a:cs typeface="Times New Roman" panose="02020603050405020304" pitchFamily="18" charset="0"/>
              </a:rPr>
              <a:t>ccount of the Destruction of the Indies </a:t>
            </a:r>
          </a:p>
          <a:p>
            <a:pPr marL="0" indent="0" algn="ctr">
              <a:buNone/>
            </a:pPr>
            <a:r>
              <a:rPr lang="en-NZ" sz="2600" dirty="0" smtClean="0">
                <a:latin typeface="Times New Roman" panose="02020603050405020304" pitchFamily="18" charset="0"/>
                <a:cs typeface="Times New Roman" panose="02020603050405020304" pitchFamily="18" charset="0"/>
              </a:rPr>
              <a:t>written </a:t>
            </a:r>
            <a:r>
              <a:rPr lang="en-NZ" sz="2600" dirty="0">
                <a:latin typeface="Times New Roman" panose="02020603050405020304" pitchFamily="18" charset="0"/>
                <a:cs typeface="Times New Roman" panose="02020603050405020304" pitchFamily="18" charset="0"/>
              </a:rPr>
              <a:t>1542, published </a:t>
            </a:r>
            <a:r>
              <a:rPr lang="en-NZ" sz="2600" dirty="0" smtClean="0">
                <a:latin typeface="Times New Roman" panose="02020603050405020304" pitchFamily="18" charset="0"/>
                <a:cs typeface="Times New Roman" panose="02020603050405020304" pitchFamily="18" charset="0"/>
              </a:rPr>
              <a:t>1552</a:t>
            </a:r>
            <a:r>
              <a:rPr lang="en-NZ" sz="4000" dirty="0" smtClean="0"/>
              <a:t> </a:t>
            </a:r>
            <a:endParaRPr lang="en-NZ" sz="3700" dirty="0">
              <a:latin typeface="Gabriola" panose="04040605051002020D02" pitchFamily="82" charset="0"/>
            </a:endParaRPr>
          </a:p>
        </p:txBody>
      </p:sp>
    </p:spTree>
    <p:extLst>
      <p:ext uri="{BB962C8B-B14F-4D97-AF65-F5344CB8AC3E}">
        <p14:creationId xmlns:p14="http://schemas.microsoft.com/office/powerpoint/2010/main" val="1763329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a:bodyPr>
          <a:lstStyle/>
          <a:p>
            <a:pPr algn="ctr"/>
            <a:r>
              <a:rPr lang="en-NZ" dirty="0" smtClean="0">
                <a:solidFill>
                  <a:srgbClr val="C00000"/>
                </a:solidFill>
                <a:latin typeface="Times New Roman" panose="02020603050405020304" pitchFamily="18" charset="0"/>
                <a:cs typeface="Times New Roman" panose="02020603050405020304" pitchFamily="18" charset="0"/>
              </a:rPr>
              <a:t>Ongoing Impacts </a:t>
            </a:r>
            <a:r>
              <a:rPr lang="en-NZ" dirty="0">
                <a:solidFill>
                  <a:srgbClr val="C00000"/>
                </a:solidFill>
                <a:latin typeface="Times New Roman" panose="02020603050405020304" pitchFamily="18" charset="0"/>
                <a:cs typeface="Times New Roman" panose="02020603050405020304" pitchFamily="18" charset="0"/>
              </a:rPr>
              <a:t>of the Discovery Doctrine</a:t>
            </a:r>
          </a:p>
        </p:txBody>
      </p:sp>
      <p:sp>
        <p:nvSpPr>
          <p:cNvPr id="3" name="Content Placeholder 2"/>
          <p:cNvSpPr>
            <a:spLocks noGrp="1"/>
          </p:cNvSpPr>
          <p:nvPr>
            <p:ph idx="1"/>
          </p:nvPr>
        </p:nvSpPr>
        <p:spPr>
          <a:xfrm>
            <a:off x="1285875" y="1690689"/>
            <a:ext cx="9715500" cy="4900611"/>
          </a:xfrm>
        </p:spPr>
        <p:txBody>
          <a:bodyPr>
            <a:normAutofit fontScale="92500" lnSpcReduction="10000"/>
          </a:bodyPr>
          <a:lstStyle/>
          <a:p>
            <a:pPr marL="0" indent="0">
              <a:buNone/>
            </a:pPr>
            <a:r>
              <a:rPr lang="en-NZ" sz="4800" dirty="0" smtClean="0">
                <a:latin typeface="Times New Roman" panose="02020603050405020304" pitchFamily="18" charset="0"/>
                <a:ea typeface="Microsoft Himalaya" panose="01010100010101010101" pitchFamily="2" charset="0"/>
                <a:cs typeface="Times New Roman" panose="02020603050405020304" pitchFamily="18" charset="0"/>
              </a:rPr>
              <a:t>The </a:t>
            </a:r>
            <a:r>
              <a:rPr lang="en-NZ" sz="4800" dirty="0">
                <a:latin typeface="Times New Roman" panose="02020603050405020304" pitchFamily="18" charset="0"/>
                <a:ea typeface="Microsoft Himalaya" panose="01010100010101010101" pitchFamily="2" charset="0"/>
                <a:cs typeface="Times New Roman" panose="02020603050405020304" pitchFamily="18" charset="0"/>
              </a:rPr>
              <a:t>potentates of the old world found no difficulty in convincing themselves that they made ample compensation to the inhabitants of the new, by bestowing on them civilization and Christianity</a:t>
            </a:r>
            <a:r>
              <a:rPr lang="en-NZ" sz="4800" dirty="0" smtClean="0">
                <a:latin typeface="Times New Roman" panose="02020603050405020304" pitchFamily="18" charset="0"/>
                <a:ea typeface="Microsoft Himalaya" panose="01010100010101010101" pitchFamily="2" charset="0"/>
                <a:cs typeface="Times New Roman" panose="02020603050405020304" pitchFamily="18" charset="0"/>
              </a:rPr>
              <a:t>.</a:t>
            </a:r>
          </a:p>
          <a:p>
            <a:pPr marL="0" indent="0" algn="ctr">
              <a:buNone/>
            </a:pPr>
            <a:endParaRPr lang="en-NZ" sz="1100" dirty="0" smtClean="0"/>
          </a:p>
          <a:p>
            <a:pPr marL="0" indent="0" algn="ctr">
              <a:buNone/>
            </a:pPr>
            <a:r>
              <a:rPr lang="en-NZ" sz="3000" dirty="0" smtClean="0">
                <a:latin typeface="Times New Roman" panose="02020603050405020304" pitchFamily="18" charset="0"/>
                <a:cs typeface="Times New Roman" panose="02020603050405020304" pitchFamily="18" charset="0"/>
              </a:rPr>
              <a:t>US </a:t>
            </a:r>
            <a:r>
              <a:rPr lang="en-NZ" sz="3000" dirty="0">
                <a:latin typeface="Times New Roman" panose="02020603050405020304" pitchFamily="18" charset="0"/>
                <a:cs typeface="Times New Roman" panose="02020603050405020304" pitchFamily="18" charset="0"/>
              </a:rPr>
              <a:t>Chief Justice John </a:t>
            </a:r>
            <a:r>
              <a:rPr lang="en-NZ" sz="3000" dirty="0" smtClean="0">
                <a:latin typeface="Times New Roman" panose="02020603050405020304" pitchFamily="18" charset="0"/>
                <a:cs typeface="Times New Roman" panose="02020603050405020304" pitchFamily="18" charset="0"/>
              </a:rPr>
              <a:t>Marshall, 1823</a:t>
            </a:r>
          </a:p>
          <a:p>
            <a:pPr marL="0" indent="0">
              <a:buNone/>
            </a:pPr>
            <a:endParaRPr lang="en-NZ" sz="2000" dirty="0" smtClean="0"/>
          </a:p>
          <a:p>
            <a:pPr marL="0" indent="0">
              <a:buNone/>
            </a:pPr>
            <a:r>
              <a:rPr lang="en-NZ" sz="2200" dirty="0" smtClean="0"/>
              <a:t>See: </a:t>
            </a:r>
            <a:r>
              <a:rPr lang="en-NZ" sz="2200" i="1" dirty="0" smtClean="0">
                <a:solidFill>
                  <a:srgbClr val="C00000"/>
                </a:solidFill>
              </a:rPr>
              <a:t>Impact </a:t>
            </a:r>
            <a:r>
              <a:rPr lang="en-NZ" sz="2200" i="1" dirty="0">
                <a:solidFill>
                  <a:srgbClr val="C00000"/>
                </a:solidFill>
              </a:rPr>
              <a:t>on Indigenous peoples of the international legal construct known as the Doctrine of Discovery, which has served as the foundation of the violation of their human rights: Initial study submitted by Tonya </a:t>
            </a:r>
            <a:r>
              <a:rPr lang="en-NZ" sz="2200" i="1" dirty="0" err="1">
                <a:solidFill>
                  <a:srgbClr val="C00000"/>
                </a:solidFill>
              </a:rPr>
              <a:t>Gonnella</a:t>
            </a:r>
            <a:r>
              <a:rPr lang="en-NZ" sz="2200" i="1" dirty="0">
                <a:solidFill>
                  <a:srgbClr val="C00000"/>
                </a:solidFill>
              </a:rPr>
              <a:t> </a:t>
            </a:r>
            <a:r>
              <a:rPr lang="en-NZ" sz="2200" i="1" dirty="0" err="1">
                <a:solidFill>
                  <a:srgbClr val="C00000"/>
                </a:solidFill>
              </a:rPr>
              <a:t>Frichner</a:t>
            </a:r>
            <a:r>
              <a:rPr lang="en-NZ" sz="2200" i="1" dirty="0">
                <a:solidFill>
                  <a:srgbClr val="C00000"/>
                </a:solidFill>
              </a:rPr>
              <a:t>, Special </a:t>
            </a:r>
            <a:r>
              <a:rPr lang="en-NZ" sz="2200" i="1" dirty="0" smtClean="0">
                <a:solidFill>
                  <a:srgbClr val="C00000"/>
                </a:solidFill>
              </a:rPr>
              <a:t>Rapporteur</a:t>
            </a:r>
            <a:r>
              <a:rPr lang="en-NZ" sz="2200" dirty="0" smtClean="0">
                <a:solidFill>
                  <a:srgbClr val="C00000"/>
                </a:solidFill>
              </a:rPr>
              <a:t>,</a:t>
            </a:r>
            <a:r>
              <a:rPr lang="en-NZ" sz="2200" dirty="0" smtClean="0"/>
              <a:t> United Nations, 2010.</a:t>
            </a:r>
            <a:endParaRPr lang="en-NZ" sz="2200" dirty="0"/>
          </a:p>
        </p:txBody>
      </p:sp>
    </p:spTree>
    <p:extLst>
      <p:ext uri="{BB962C8B-B14F-4D97-AF65-F5344CB8AC3E}">
        <p14:creationId xmlns:p14="http://schemas.microsoft.com/office/powerpoint/2010/main" val="2014370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AAAA14-1F21-754F-A65F-8579BD3918FA}"/>
              </a:ext>
            </a:extLst>
          </p:cNvPr>
          <p:cNvSpPr>
            <a:spLocks noGrp="1"/>
          </p:cNvSpPr>
          <p:nvPr>
            <p:ph type="title"/>
          </p:nvPr>
        </p:nvSpPr>
        <p:spPr/>
        <p:txBody>
          <a:bodyPr/>
          <a:lstStyle/>
          <a:p>
            <a:r>
              <a:rPr lang="en-US" b="1" dirty="0"/>
              <a:t>18</a:t>
            </a:r>
            <a:r>
              <a:rPr lang="en-US" b="1" baseline="30000" dirty="0"/>
              <a:t>th</a:t>
            </a:r>
            <a:r>
              <a:rPr lang="en-US" b="1" dirty="0"/>
              <a:t> Century Enlightenment Europe</a:t>
            </a:r>
            <a:endParaRPr lang="en-US" dirty="0"/>
          </a:p>
        </p:txBody>
      </p:sp>
      <p:sp>
        <p:nvSpPr>
          <p:cNvPr id="3" name="Content Placeholder 2">
            <a:extLst>
              <a:ext uri="{FF2B5EF4-FFF2-40B4-BE49-F238E27FC236}">
                <a16:creationId xmlns:a16="http://schemas.microsoft.com/office/drawing/2014/main" xmlns="" id="{3B9BC7E6-C55E-714B-8F49-4A015A5B763C}"/>
              </a:ext>
            </a:extLst>
          </p:cNvPr>
          <p:cNvSpPr>
            <a:spLocks noGrp="1"/>
          </p:cNvSpPr>
          <p:nvPr>
            <p:ph sz="half" idx="1"/>
          </p:nvPr>
        </p:nvSpPr>
        <p:spPr>
          <a:xfrm>
            <a:off x="838200" y="1825625"/>
            <a:ext cx="5181600" cy="4116413"/>
          </a:xfrm>
        </p:spPr>
        <p:txBody>
          <a:bodyPr/>
          <a:lstStyle/>
          <a:p>
            <a:r>
              <a:rPr lang="en-US" dirty="0">
                <a:solidFill>
                  <a:srgbClr val="000000"/>
                </a:solidFill>
              </a:rPr>
              <a:t>Science and the Church</a:t>
            </a:r>
          </a:p>
          <a:p>
            <a:pPr marL="0" indent="0">
              <a:buNone/>
            </a:pPr>
            <a:endParaRPr lang="en-US" dirty="0">
              <a:solidFill>
                <a:srgbClr val="000000"/>
              </a:solidFill>
            </a:endParaRPr>
          </a:p>
          <a:p>
            <a:r>
              <a:rPr lang="en-US" dirty="0">
                <a:solidFill>
                  <a:srgbClr val="000000"/>
                </a:solidFill>
              </a:rPr>
              <a:t>Admiralty and Royal Society</a:t>
            </a:r>
          </a:p>
          <a:p>
            <a:endParaRPr lang="en-US" dirty="0">
              <a:solidFill>
                <a:srgbClr val="000000"/>
              </a:solidFill>
            </a:endParaRPr>
          </a:p>
          <a:p>
            <a:r>
              <a:rPr lang="en-US" dirty="0">
                <a:solidFill>
                  <a:srgbClr val="000000"/>
                </a:solidFill>
              </a:rPr>
              <a:t>Transit of Venus</a:t>
            </a:r>
          </a:p>
          <a:p>
            <a:endParaRPr lang="en-US" dirty="0">
              <a:solidFill>
                <a:srgbClr val="000000"/>
              </a:solidFill>
            </a:endParaRPr>
          </a:p>
          <a:p>
            <a:r>
              <a:rPr lang="en-US" dirty="0">
                <a:solidFill>
                  <a:srgbClr val="000000"/>
                </a:solidFill>
              </a:rPr>
              <a:t>Claim lands by right of discovery</a:t>
            </a:r>
          </a:p>
          <a:p>
            <a:pPr marL="0" indent="0">
              <a:buNone/>
            </a:pPr>
            <a:endParaRPr lang="en-US" dirty="0"/>
          </a:p>
        </p:txBody>
      </p:sp>
      <p:pic>
        <p:nvPicPr>
          <p:cNvPr id="5" name="Content Placeholder 4">
            <a:extLst>
              <a:ext uri="{FF2B5EF4-FFF2-40B4-BE49-F238E27FC236}">
                <a16:creationId xmlns:a16="http://schemas.microsoft.com/office/drawing/2014/main" xmlns="" id="{7236D66D-87C3-F843-91A7-42883086FEF0}"/>
              </a:ext>
            </a:extLst>
          </p:cNvPr>
          <p:cNvPicPr>
            <a:picLocks noGrp="1" noChangeAspect="1"/>
          </p:cNvPicPr>
          <p:nvPr>
            <p:ph sz="half" idx="2"/>
          </p:nvPr>
        </p:nvPicPr>
        <p:blipFill>
          <a:blip r:embed="rId2"/>
          <a:stretch>
            <a:fillRect/>
          </a:stretch>
        </p:blipFill>
        <p:spPr>
          <a:xfrm>
            <a:off x="6019800" y="1825625"/>
            <a:ext cx="5334000" cy="4116413"/>
          </a:xfrm>
          <a:prstGeom prst="rect">
            <a:avLst/>
          </a:prstGeom>
        </p:spPr>
      </p:pic>
    </p:spTree>
    <p:extLst>
      <p:ext uri="{BB962C8B-B14F-4D97-AF65-F5344CB8AC3E}">
        <p14:creationId xmlns:p14="http://schemas.microsoft.com/office/powerpoint/2010/main" val="2660769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9864AA-17AE-814A-8ECC-3CD0F10BD31E}"/>
              </a:ext>
            </a:extLst>
          </p:cNvPr>
          <p:cNvSpPr>
            <a:spLocks noGrp="1"/>
          </p:cNvSpPr>
          <p:nvPr>
            <p:ph type="title"/>
          </p:nvPr>
        </p:nvSpPr>
        <p:spPr/>
        <p:txBody>
          <a:bodyPr/>
          <a:lstStyle/>
          <a:p>
            <a:r>
              <a:rPr lang="en-US" b="1" dirty="0"/>
              <a:t>Mission</a:t>
            </a:r>
          </a:p>
        </p:txBody>
      </p:sp>
      <p:sp>
        <p:nvSpPr>
          <p:cNvPr id="3" name="Content Placeholder 2">
            <a:extLst>
              <a:ext uri="{FF2B5EF4-FFF2-40B4-BE49-F238E27FC236}">
                <a16:creationId xmlns:a16="http://schemas.microsoft.com/office/drawing/2014/main" xmlns="" id="{156776EC-7562-5F4D-9C5E-AA0529E5AFAB}"/>
              </a:ext>
            </a:extLst>
          </p:cNvPr>
          <p:cNvSpPr>
            <a:spLocks noGrp="1"/>
          </p:cNvSpPr>
          <p:nvPr>
            <p:ph sz="half" idx="1"/>
          </p:nvPr>
        </p:nvSpPr>
        <p:spPr/>
        <p:txBody>
          <a:bodyPr/>
          <a:lstStyle/>
          <a:p>
            <a:r>
              <a:rPr lang="en-US" dirty="0">
                <a:solidFill>
                  <a:srgbClr val="000000"/>
                </a:solidFill>
              </a:rPr>
              <a:t>The Great Southern Continent – Terra Australis Incognita</a:t>
            </a:r>
          </a:p>
          <a:p>
            <a:endParaRPr lang="en-US" dirty="0"/>
          </a:p>
          <a:p>
            <a:r>
              <a:rPr lang="en-US" dirty="0"/>
              <a:t>Strategic, scientific, commercial</a:t>
            </a:r>
          </a:p>
          <a:p>
            <a:endParaRPr lang="en-US" dirty="0"/>
          </a:p>
          <a:p>
            <a:r>
              <a:rPr lang="en-US" dirty="0"/>
              <a:t>Astronomer, botanist, two naturalists, draftsman</a:t>
            </a:r>
          </a:p>
          <a:p>
            <a:pPr marL="0" indent="0">
              <a:buNone/>
            </a:pPr>
            <a:endParaRPr lang="en-US" dirty="0"/>
          </a:p>
        </p:txBody>
      </p:sp>
      <p:pic>
        <p:nvPicPr>
          <p:cNvPr id="5" name="Content Placeholder 4">
            <a:extLst>
              <a:ext uri="{FF2B5EF4-FFF2-40B4-BE49-F238E27FC236}">
                <a16:creationId xmlns:a16="http://schemas.microsoft.com/office/drawing/2014/main" xmlns="" id="{6EF02FCB-1DB8-3445-9001-DADB0A684EC1}"/>
              </a:ext>
            </a:extLst>
          </p:cNvPr>
          <p:cNvPicPr>
            <a:picLocks noGrp="1" noChangeAspect="1"/>
          </p:cNvPicPr>
          <p:nvPr>
            <p:ph sz="half" idx="2"/>
          </p:nvPr>
        </p:nvPicPr>
        <p:blipFill>
          <a:blip r:embed="rId2"/>
          <a:stretch>
            <a:fillRect/>
          </a:stretch>
        </p:blipFill>
        <p:spPr>
          <a:xfrm>
            <a:off x="6900863" y="365126"/>
            <a:ext cx="4452937" cy="6335712"/>
          </a:xfrm>
          <a:prstGeom prst="rect">
            <a:avLst/>
          </a:prstGeom>
        </p:spPr>
      </p:pic>
    </p:spTree>
    <p:extLst>
      <p:ext uri="{BB962C8B-B14F-4D97-AF65-F5344CB8AC3E}">
        <p14:creationId xmlns:p14="http://schemas.microsoft.com/office/powerpoint/2010/main" val="18886611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DFDD2C-B2DC-A945-AD8F-98F43470019B}"/>
              </a:ext>
            </a:extLst>
          </p:cNvPr>
          <p:cNvSpPr>
            <a:spLocks noGrp="1"/>
          </p:cNvSpPr>
          <p:nvPr>
            <p:ph type="title"/>
          </p:nvPr>
        </p:nvSpPr>
        <p:spPr/>
        <p:txBody>
          <a:bodyPr/>
          <a:lstStyle/>
          <a:p>
            <a:r>
              <a:rPr lang="en-US" b="1" dirty="0"/>
              <a:t>“Discovery”</a:t>
            </a:r>
            <a:endParaRPr lang="en-US" dirty="0"/>
          </a:p>
        </p:txBody>
      </p:sp>
      <p:sp>
        <p:nvSpPr>
          <p:cNvPr id="3" name="Content Placeholder 2">
            <a:extLst>
              <a:ext uri="{FF2B5EF4-FFF2-40B4-BE49-F238E27FC236}">
                <a16:creationId xmlns:a16="http://schemas.microsoft.com/office/drawing/2014/main" xmlns="" id="{5C52DBDB-8DF9-4948-B480-10B0B277BD88}"/>
              </a:ext>
            </a:extLst>
          </p:cNvPr>
          <p:cNvSpPr>
            <a:spLocks noGrp="1"/>
          </p:cNvSpPr>
          <p:nvPr>
            <p:ph sz="half" idx="1"/>
          </p:nvPr>
        </p:nvSpPr>
        <p:spPr/>
        <p:txBody>
          <a:bodyPr/>
          <a:lstStyle/>
          <a:p>
            <a:r>
              <a:rPr lang="en-US" dirty="0">
                <a:solidFill>
                  <a:srgbClr val="000000"/>
                </a:solidFill>
              </a:rPr>
              <a:t>Landfall 9 September 1769</a:t>
            </a:r>
          </a:p>
          <a:p>
            <a:endParaRPr lang="en-US" dirty="0">
              <a:solidFill>
                <a:srgbClr val="000000"/>
              </a:solidFill>
            </a:endParaRPr>
          </a:p>
          <a:p>
            <a:r>
              <a:rPr lang="en-US" dirty="0"/>
              <a:t>Observations, data, samples, knowledge</a:t>
            </a:r>
            <a:endParaRPr lang="en-US" dirty="0">
              <a:solidFill>
                <a:srgbClr val="000000"/>
              </a:solidFill>
            </a:endParaRPr>
          </a:p>
          <a:p>
            <a:endParaRPr lang="en-US" dirty="0">
              <a:solidFill>
                <a:srgbClr val="000000"/>
              </a:solidFill>
            </a:endParaRPr>
          </a:p>
          <a:p>
            <a:r>
              <a:rPr lang="en-US" dirty="0">
                <a:solidFill>
                  <a:srgbClr val="000000"/>
                </a:solidFill>
              </a:rPr>
              <a:t>Claiming by discovery 31 January 1770</a:t>
            </a:r>
          </a:p>
          <a:p>
            <a:endParaRPr lang="en-US" dirty="0"/>
          </a:p>
        </p:txBody>
      </p:sp>
      <p:pic>
        <p:nvPicPr>
          <p:cNvPr id="4" name="Content Placeholder 3">
            <a:extLst>
              <a:ext uri="{FF2B5EF4-FFF2-40B4-BE49-F238E27FC236}">
                <a16:creationId xmlns:a16="http://schemas.microsoft.com/office/drawing/2014/main" xmlns="" id="{C1909CDD-8990-5449-918D-6D48B3EAAA24}"/>
              </a:ext>
            </a:extLst>
          </p:cNvPr>
          <p:cNvPicPr>
            <a:picLocks noGrp="1" noChangeAspect="1"/>
          </p:cNvPicPr>
          <p:nvPr>
            <p:ph sz="half" idx="2"/>
          </p:nvPr>
        </p:nvPicPr>
        <p:blipFill>
          <a:blip r:embed="rId2"/>
          <a:stretch>
            <a:fillRect/>
          </a:stretch>
        </p:blipFill>
        <p:spPr>
          <a:xfrm>
            <a:off x="6019800" y="1690689"/>
            <a:ext cx="5334000" cy="3916960"/>
          </a:xfrm>
          <a:prstGeom prst="rect">
            <a:avLst/>
          </a:prstGeom>
        </p:spPr>
      </p:pic>
    </p:spTree>
    <p:extLst>
      <p:ext uri="{BB962C8B-B14F-4D97-AF65-F5344CB8AC3E}">
        <p14:creationId xmlns:p14="http://schemas.microsoft.com/office/powerpoint/2010/main" val="3804623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Flagging, Naming, Claiming, Possessing</a:t>
            </a:r>
            <a:endParaRPr lang="en-NZ" dirty="0"/>
          </a:p>
        </p:txBody>
      </p:sp>
      <p:sp>
        <p:nvSpPr>
          <p:cNvPr id="3" name="Content Placeholder 2"/>
          <p:cNvSpPr>
            <a:spLocks noGrp="1"/>
          </p:cNvSpPr>
          <p:nvPr>
            <p:ph idx="1"/>
          </p:nvPr>
        </p:nvSpPr>
        <p:spPr/>
        <p:txBody>
          <a:bodyPr>
            <a:normAutofit/>
          </a:bodyPr>
          <a:lstStyle/>
          <a:p>
            <a:r>
              <a:rPr lang="en-NZ" sz="3600" dirty="0" smtClean="0"/>
              <a:t>After </a:t>
            </a:r>
            <a:r>
              <a:rPr lang="en-NZ" sz="3600" dirty="0"/>
              <a:t>I had thus prepared the way for setting up the post, we took it up to the highest part of the Island, and after fixing it fast in the ground, hoisted thereon the Union flag, and I dignified this Inlet with the name of Queen Charlotte's Sound, and took formal possession of it and the Adjacent lands in the Name and for the use of his Majesty.</a:t>
            </a:r>
            <a:r>
              <a:rPr lang="en-NZ" dirty="0"/>
              <a:t>  </a:t>
            </a:r>
            <a:endParaRPr lang="en-NZ" dirty="0" smtClean="0"/>
          </a:p>
          <a:p>
            <a:pPr marL="0" indent="0" algn="ctr">
              <a:buNone/>
            </a:pPr>
            <a:r>
              <a:rPr lang="en-NZ" i="1" dirty="0" smtClean="0"/>
              <a:t>Cook’s </a:t>
            </a:r>
            <a:r>
              <a:rPr lang="en-NZ" i="1" dirty="0"/>
              <a:t>Endeavour Diary 31 January </a:t>
            </a:r>
            <a:r>
              <a:rPr lang="en-NZ" i="1" dirty="0" smtClean="0"/>
              <a:t>1770</a:t>
            </a:r>
            <a:endParaRPr lang="en-NZ" dirty="0"/>
          </a:p>
          <a:p>
            <a:endParaRPr lang="en-NZ" dirty="0"/>
          </a:p>
        </p:txBody>
      </p:sp>
    </p:spTree>
    <p:extLst>
      <p:ext uri="{BB962C8B-B14F-4D97-AF65-F5344CB8AC3E}">
        <p14:creationId xmlns:p14="http://schemas.microsoft.com/office/powerpoint/2010/main" val="1409410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1460</Words>
  <Application>Microsoft Office PowerPoint</Application>
  <PresentationFormat>Widescreen</PresentationFormat>
  <Paragraphs>112</Paragraphs>
  <Slides>20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ＭＳ Ｐゴシック</vt:lpstr>
      <vt:lpstr>Arial</vt:lpstr>
      <vt:lpstr>Book Antiqua</vt:lpstr>
      <vt:lpstr>Bookman Old Style</vt:lpstr>
      <vt:lpstr>Calibri</vt:lpstr>
      <vt:lpstr>Calibri Light</vt:lpstr>
      <vt:lpstr>Gabriola</vt:lpstr>
      <vt:lpstr>Microsoft Himalaya</vt:lpstr>
      <vt:lpstr>Times New Roman</vt:lpstr>
      <vt:lpstr>Wingdings</vt:lpstr>
      <vt:lpstr>Office Theme</vt:lpstr>
      <vt:lpstr>          Captain Cook    &amp; The Doctrine    of Discovery      </vt:lpstr>
      <vt:lpstr>Authority Given to Subdue Other Peoples and Their Lands</vt:lpstr>
      <vt:lpstr>Division of the ‘undiscovered’ world between Spain &amp; Portugal  </vt:lpstr>
      <vt:lpstr>The Spanish Invaders</vt:lpstr>
      <vt:lpstr>Ongoing Impacts of the Discovery Doctrine</vt:lpstr>
      <vt:lpstr>18th Century Enlightenment Europe</vt:lpstr>
      <vt:lpstr>Mission</vt:lpstr>
      <vt:lpstr>“Discovery”</vt:lpstr>
      <vt:lpstr>Flagging, Naming, Claiming, Possessing</vt:lpstr>
      <vt:lpstr>Superimposing Foreign Names: a Violence</vt:lpstr>
      <vt:lpstr>Names Link a People to the Whenua</vt:lpstr>
      <vt:lpstr>Samuel Marsden on Heathen Conversion</vt:lpstr>
      <vt:lpstr>Needing to learn “civilisation” and  “the Christian law of love”?</vt:lpstr>
      <vt:lpstr>Upholding Traditional Māori Values</vt:lpstr>
      <vt:lpstr>Land Alienation in Aotearoa</vt:lpstr>
      <vt:lpstr>Health</vt:lpstr>
      <vt:lpstr>Which history taught, which untaught?</vt:lpstr>
      <vt:lpstr>Beyond Discovery: Recognition, Engagement  Te Tino Rangatiratanga</vt:lpstr>
      <vt:lpstr>Recognition, Engagement, Te Tino Rangatiratanga</vt:lpstr>
      <vt:lpstr>What can we do? what is already being done? to bring the Government and those of settler descent into relationships of real engagement with tangata whenua?  Any other thoughts/recommendations coming out of this discussion?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Captain Cook    &amp; The Doctrine    of Discovery</dc:title>
  <dc:creator>user</dc:creator>
  <cp:lastModifiedBy>user</cp:lastModifiedBy>
  <cp:revision>38</cp:revision>
  <dcterms:created xsi:type="dcterms:W3CDTF">2019-05-14T21:17:49Z</dcterms:created>
  <dcterms:modified xsi:type="dcterms:W3CDTF">2019-11-18T22:22:25Z</dcterms:modified>
</cp:coreProperties>
</file>